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0" r:id="rId2"/>
    <p:sldId id="429" r:id="rId3"/>
    <p:sldId id="444" r:id="rId4"/>
    <p:sldId id="434" r:id="rId5"/>
    <p:sldId id="432" r:id="rId6"/>
    <p:sldId id="426" r:id="rId7"/>
    <p:sldId id="443" r:id="rId8"/>
    <p:sldId id="433" r:id="rId9"/>
    <p:sldId id="435" r:id="rId10"/>
    <p:sldId id="442" r:id="rId11"/>
    <p:sldId id="431" r:id="rId12"/>
    <p:sldId id="44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BBD6"/>
    <a:srgbClr val="F23B48"/>
    <a:srgbClr val="895881"/>
    <a:srgbClr val="B2D235"/>
    <a:srgbClr val="937963"/>
    <a:srgbClr val="F2F2F2"/>
    <a:srgbClr val="0070C0"/>
    <a:srgbClr val="F8F8F8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79" autoAdjust="0"/>
    <p:restoredTop sz="94674"/>
  </p:normalViewPr>
  <p:slideViewPr>
    <p:cSldViewPr snapToGrid="0">
      <p:cViewPr varScale="1">
        <p:scale>
          <a:sx n="87" d="100"/>
          <a:sy n="87" d="100"/>
        </p:scale>
        <p:origin x="20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189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1A594-041B-449E-89BC-5A6CB1F5A9AB}" type="datetimeFigureOut">
              <a:rPr lang="id-ID" smtClean="0"/>
              <a:t>28/03/19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DDC53-01B7-4E0F-8BE2-02DC8C67218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936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CC32-3486-46B1-A8B7-921064D8D59D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1495A-DD81-44F4-9F54-1F39867B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in-validation-and-test-sets-72cb40cba9e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www.scientificamerican.com</a:t>
            </a:r>
            <a:r>
              <a:rPr lang="id-ID" dirty="0"/>
              <a:t>/</a:t>
            </a:r>
            <a:r>
              <a:rPr lang="id-ID" dirty="0" err="1"/>
              <a:t>article</a:t>
            </a:r>
            <a:r>
              <a:rPr lang="id-ID" dirty="0"/>
              <a:t>/20-years-after-deep-blue-how-ai-has-advanced-since-conquering-chess/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3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medium.com</a:t>
            </a:r>
            <a:r>
              <a:rPr lang="tr-TR" dirty="0"/>
              <a:t>/</a:t>
            </a:r>
            <a:r>
              <a:rPr lang="tr-TR" dirty="0" err="1"/>
              <a:t>greyatom</a:t>
            </a:r>
            <a:r>
              <a:rPr lang="tr-TR" dirty="0"/>
              <a:t>/lets-learn-about-auc-roc-curve-4a94b4d88152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www.dataschool.io</a:t>
            </a:r>
            <a:r>
              <a:rPr lang="tr-TR" dirty="0"/>
              <a:t>/</a:t>
            </a:r>
            <a:r>
              <a:rPr lang="tr-TR" dirty="0" err="1"/>
              <a:t>roc-curves-and-auc-explained</a:t>
            </a:r>
            <a:r>
              <a:rPr lang="tr-TR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paultebraak.wordpress.com</a:t>
            </a:r>
            <a:r>
              <a:rPr lang="id-ID" dirty="0"/>
              <a:t>/2013/10/31/</a:t>
            </a:r>
            <a:r>
              <a:rPr lang="id-ID" dirty="0" err="1"/>
              <a:t>understanding</a:t>
            </a:r>
            <a:r>
              <a:rPr lang="id-ID" dirty="0"/>
              <a:t>-</a:t>
            </a:r>
            <a:r>
              <a:rPr lang="id-ID" dirty="0" err="1"/>
              <a:t>the</a:t>
            </a:r>
            <a:r>
              <a:rPr lang="id-ID" dirty="0"/>
              <a:t>-lift-</a:t>
            </a:r>
            <a:r>
              <a:rPr lang="id-ID" dirty="0" err="1"/>
              <a:t>chart</a:t>
            </a:r>
            <a:r>
              <a:rPr lang="id-ID" dirty="0"/>
              <a:t>/</a:t>
            </a:r>
          </a:p>
          <a:p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stats.stackexchange.com</a:t>
            </a:r>
            <a:r>
              <a:rPr lang="id-ID" dirty="0"/>
              <a:t>/</a:t>
            </a:r>
            <a:r>
              <a:rPr lang="id-ID" dirty="0" err="1"/>
              <a:t>questions</a:t>
            </a:r>
            <a:r>
              <a:rPr lang="id-ID" dirty="0"/>
              <a:t>/17119/lift-</a:t>
            </a:r>
            <a:r>
              <a:rPr lang="id-ID" dirty="0" err="1"/>
              <a:t>measure</a:t>
            </a:r>
            <a:r>
              <a:rPr lang="id-ID" dirty="0"/>
              <a:t>-in-data-</a:t>
            </a:r>
            <a:r>
              <a:rPr lang="id-ID" dirty="0" err="1"/>
              <a:t>mining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4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https://medium.com/@chethankumargn/artificial-intelligence-definition-types-examples-technologies-962ea75c7b9b</a:t>
            </a:r>
            <a:endParaRPr lang="tr-TR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7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searchenterpriseai.techtarget.com</a:t>
            </a:r>
            <a:r>
              <a:rPr lang="id-ID" dirty="0"/>
              <a:t>/</a:t>
            </a:r>
            <a:r>
              <a:rPr lang="id-ID" dirty="0" err="1"/>
              <a:t>definition</a:t>
            </a:r>
            <a:r>
              <a:rPr lang="id-ID" dirty="0"/>
              <a:t>/</a:t>
            </a:r>
            <a:r>
              <a:rPr lang="id-ID" dirty="0" err="1"/>
              <a:t>reinforcement-learning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3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 err="1"/>
              <a:t>https</a:t>
            </a:r>
            <a:r>
              <a:rPr lang="tr-TR" sz="1200" dirty="0"/>
              <a:t>://</a:t>
            </a:r>
            <a:r>
              <a:rPr lang="tr-TR" sz="1200" dirty="0" err="1"/>
              <a:t>towardsdatascience.com</a:t>
            </a:r>
            <a:r>
              <a:rPr lang="tr-TR" sz="1200" dirty="0"/>
              <a:t>/machine-learning-in-finance-why-what-how-d524a2357b56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 err="1"/>
              <a:t>https</a:t>
            </a:r>
            <a:r>
              <a:rPr lang="tr-TR" sz="1200" dirty="0"/>
              <a:t>://</a:t>
            </a:r>
            <a:r>
              <a:rPr lang="tr-TR" sz="1200" dirty="0" err="1"/>
              <a:t>thefinancialbrand.com</a:t>
            </a:r>
            <a:r>
              <a:rPr lang="tr-TR" sz="1200" dirty="0"/>
              <a:t>/71350/</a:t>
            </a:r>
            <a:r>
              <a:rPr lang="tr-TR" sz="1200" dirty="0" err="1"/>
              <a:t>ai</a:t>
            </a:r>
            <a:r>
              <a:rPr lang="tr-TR" sz="1200" dirty="0"/>
              <a:t>-</a:t>
            </a:r>
            <a:r>
              <a:rPr lang="tr-TR" sz="1200" dirty="0" err="1"/>
              <a:t>machine</a:t>
            </a:r>
            <a:r>
              <a:rPr lang="tr-TR" sz="1200" dirty="0"/>
              <a:t>-</a:t>
            </a:r>
            <a:r>
              <a:rPr lang="tr-TR" sz="1200" dirty="0" err="1"/>
              <a:t>learning</a:t>
            </a:r>
            <a:r>
              <a:rPr lang="tr-TR" sz="1200" dirty="0"/>
              <a:t>-</a:t>
            </a:r>
            <a:r>
              <a:rPr lang="tr-TR" sz="1200" dirty="0" err="1"/>
              <a:t>analytics</a:t>
            </a:r>
            <a:r>
              <a:rPr lang="tr-TR" sz="1200" dirty="0"/>
              <a:t>-marketing-</a:t>
            </a:r>
            <a:r>
              <a:rPr lang="tr-TR" sz="1200" dirty="0" err="1"/>
              <a:t>banking</a:t>
            </a:r>
            <a:r>
              <a:rPr lang="tr-TR" sz="1200" dirty="0"/>
              <a:t>-</a:t>
            </a:r>
            <a:r>
              <a:rPr lang="tr-TR" sz="1200" dirty="0" err="1"/>
              <a:t>trends</a:t>
            </a:r>
            <a:r>
              <a:rPr lang="tr-TR" sz="1200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7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dedicates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40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5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https://towardsdatascience.com/train-validation-and-test-sets-72cb40cba9e7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6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www.dataschool.io</a:t>
            </a:r>
            <a:r>
              <a:rPr lang="id-ID" dirty="0"/>
              <a:t>/</a:t>
            </a:r>
            <a:r>
              <a:rPr lang="id-ID" dirty="0" err="1"/>
              <a:t>roc-curves-and-auc-explained</a:t>
            </a:r>
            <a:r>
              <a:rPr lang="id-ID" dirty="0"/>
              <a:t>/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65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paultebraak.wordpress.com</a:t>
            </a:r>
            <a:r>
              <a:rPr lang="id-ID" dirty="0"/>
              <a:t>/2013/10/31/</a:t>
            </a:r>
            <a:r>
              <a:rPr lang="id-ID" dirty="0" err="1"/>
              <a:t>understanding</a:t>
            </a:r>
            <a:r>
              <a:rPr lang="id-ID" dirty="0"/>
              <a:t>-</a:t>
            </a:r>
            <a:r>
              <a:rPr lang="id-ID" dirty="0" err="1"/>
              <a:t>the</a:t>
            </a:r>
            <a:r>
              <a:rPr lang="id-ID" dirty="0"/>
              <a:t>-lift-</a:t>
            </a:r>
            <a:r>
              <a:rPr lang="id-ID" dirty="0" err="1"/>
              <a:t>chart</a:t>
            </a:r>
            <a:r>
              <a:rPr lang="id-ID" dirty="0"/>
              <a:t>/</a:t>
            </a:r>
          </a:p>
          <a:p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stats.stackexchange.com</a:t>
            </a:r>
            <a:r>
              <a:rPr lang="id-ID" dirty="0"/>
              <a:t>/</a:t>
            </a:r>
            <a:r>
              <a:rPr lang="id-ID" dirty="0" err="1"/>
              <a:t>questions</a:t>
            </a:r>
            <a:r>
              <a:rPr lang="id-ID" dirty="0"/>
              <a:t>/17119/lift-</a:t>
            </a:r>
            <a:r>
              <a:rPr lang="id-ID" dirty="0" err="1"/>
              <a:t>measure</a:t>
            </a:r>
            <a:r>
              <a:rPr lang="id-ID" dirty="0"/>
              <a:t>-in-data-</a:t>
            </a:r>
            <a:r>
              <a:rPr lang="id-ID" dirty="0" err="1"/>
              <a:t>mining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3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364425" y="2069567"/>
            <a:ext cx="3463151" cy="3463151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8097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481654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678174" y="1992322"/>
            <a:ext cx="1506211" cy="26587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123759" y="2116139"/>
            <a:ext cx="1400209" cy="247167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81182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485907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883537" y="1679195"/>
            <a:ext cx="2110266" cy="372507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569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485907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2469369" y="3165396"/>
            <a:ext cx="1432212" cy="19114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619256" y="1565773"/>
            <a:ext cx="4396453" cy="246797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378884" y="3284226"/>
            <a:ext cx="2798654" cy="1760375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610233" y="4033750"/>
            <a:ext cx="598308" cy="105883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8943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536765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1783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536765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2633663" y="1799425"/>
            <a:ext cx="6924676" cy="5058575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8821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019253" y="2293246"/>
            <a:ext cx="1886180" cy="332951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048080" y="2495735"/>
            <a:ext cx="1719286" cy="303491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6512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76031" y="2065475"/>
            <a:ext cx="2455310" cy="327940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066708" y="3186452"/>
            <a:ext cx="1199650" cy="212860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1411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152912" y="2293246"/>
            <a:ext cx="1886180" cy="332951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3163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931247" y="2293246"/>
            <a:ext cx="1886180" cy="332951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073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807642" y="4874264"/>
            <a:ext cx="1896753" cy="119307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875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221308" y="1774157"/>
            <a:ext cx="2884386" cy="2884386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086308" y="1774157"/>
            <a:ext cx="2884386" cy="2884386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2427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0879" y="1626890"/>
            <a:ext cx="4054405" cy="2160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56714" y="3855130"/>
            <a:ext cx="4054405" cy="2160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80880" y="3855130"/>
            <a:ext cx="1994552" cy="2160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358219" y="1626890"/>
            <a:ext cx="1994552" cy="2160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897577" y="1626890"/>
            <a:ext cx="2393838" cy="438824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0072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362131" y="1541720"/>
            <a:ext cx="2884062" cy="162677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653970" y="1541720"/>
            <a:ext cx="2884062" cy="162677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945809" y="1541720"/>
            <a:ext cx="2884062" cy="162677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653970" y="4040763"/>
            <a:ext cx="2884062" cy="162677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62131" y="4040763"/>
            <a:ext cx="2884062" cy="162677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945809" y="4040763"/>
            <a:ext cx="2884062" cy="162677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77900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362130" y="1727981"/>
            <a:ext cx="2884062" cy="3345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653969" y="1727981"/>
            <a:ext cx="2884062" cy="3345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945808" y="1727981"/>
            <a:ext cx="2884062" cy="3345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3179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39890" y="1679731"/>
            <a:ext cx="2435402" cy="332395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540780" y="1679731"/>
            <a:ext cx="2435402" cy="332395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41670" y="1679731"/>
            <a:ext cx="2435402" cy="332395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942560" y="1679731"/>
            <a:ext cx="2435402" cy="332395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2063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59151" y="1696085"/>
            <a:ext cx="4851872" cy="3345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80977" y="1696085"/>
            <a:ext cx="4851872" cy="3345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87453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395515" y="2080563"/>
            <a:ext cx="2642616" cy="340844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35530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13588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17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21498" y="1888277"/>
            <a:ext cx="1440000" cy="1440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095649" y="1888277"/>
            <a:ext cx="1440000" cy="1440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569800" y="1888277"/>
            <a:ext cx="1440000" cy="1440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43951" y="1888277"/>
            <a:ext cx="1440000" cy="1440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2074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3375" y="1071418"/>
            <a:ext cx="5657711" cy="57865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466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302512" y="1571621"/>
            <a:ext cx="957262" cy="957262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58019" y="1571621"/>
            <a:ext cx="957262" cy="957262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15232" y="1571621"/>
            <a:ext cx="957262" cy="957262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923826" y="1571621"/>
            <a:ext cx="957262" cy="957262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212012" y="1571621"/>
            <a:ext cx="957262" cy="957262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939303" y="1571621"/>
            <a:ext cx="957262" cy="957262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31510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55767" y="1690688"/>
            <a:ext cx="2186585" cy="438824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588948" y="1690688"/>
            <a:ext cx="4402138" cy="438824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6156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588948" y="1690688"/>
            <a:ext cx="4402138" cy="4388240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729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55767" y="1691308"/>
            <a:ext cx="2186585" cy="438824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0297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341120" y="1645921"/>
            <a:ext cx="3145536" cy="199339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7015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590544" y="1645918"/>
            <a:ext cx="2377440" cy="2752679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14288" y="1645918"/>
            <a:ext cx="2377440" cy="2752679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638032" y="1645918"/>
            <a:ext cx="2377440" cy="2752679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23906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92018" y="1627632"/>
            <a:ext cx="6480048" cy="24070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47737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97161" y="1683012"/>
            <a:ext cx="4140048" cy="210076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38025" y="3822192"/>
            <a:ext cx="4140048" cy="210076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34848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453007" y="1702131"/>
            <a:ext cx="1881899" cy="188189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389065" y="1702131"/>
            <a:ext cx="1881810" cy="18824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62626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23232" y="1645920"/>
            <a:ext cx="3145536" cy="199339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055838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26479" y="1709928"/>
            <a:ext cx="4331207" cy="199339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258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94554" y="4126327"/>
            <a:ext cx="878070" cy="87807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90609" y="4126327"/>
            <a:ext cx="878070" cy="87807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186664" y="4126327"/>
            <a:ext cx="878070" cy="87807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979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08760" y="2524510"/>
            <a:ext cx="4331207" cy="334593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21541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1399032"/>
            <a:ext cx="12192000" cy="314598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76331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1399032"/>
            <a:ext cx="6099048" cy="383794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577209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36493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1399032"/>
            <a:ext cx="4371267" cy="314598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20733" y="1399032"/>
            <a:ext cx="4371267" cy="314598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90519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30173" y="1399033"/>
            <a:ext cx="4643189" cy="383794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18634" y="3348914"/>
            <a:ext cx="4643189" cy="18880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" y="1399030"/>
            <a:ext cx="1384452" cy="190416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-2" y="3348913"/>
            <a:ext cx="1384452" cy="188806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0807097" y="1399030"/>
            <a:ext cx="1384452" cy="383794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131059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81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43381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8617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458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035237" y="938831"/>
            <a:ext cx="2469364" cy="148132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2949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830083" y="810816"/>
            <a:ext cx="2469364" cy="148132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999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233915" y="2519640"/>
            <a:ext cx="1007862" cy="1007862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075709" y="4261103"/>
            <a:ext cx="1211442" cy="1211442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603685" y="2733443"/>
            <a:ext cx="1060705" cy="1060705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64561" y="3933434"/>
            <a:ext cx="752726" cy="752726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1597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909317" y="1698005"/>
            <a:ext cx="2469365" cy="184072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813318" y="1698005"/>
            <a:ext cx="2469365" cy="184072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1456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65948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4648581" y="1600200"/>
            <a:ext cx="1216025" cy="1216025"/>
          </a:xfrm>
          <a:prstGeom prst="ellipse">
            <a:avLst/>
          </a:prstGeom>
          <a:ln w="38100">
            <a:solidFill>
              <a:srgbClr val="00BBD6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id-ID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50263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rgbClr val="F23B48"/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91432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749415" y="1691309"/>
            <a:ext cx="4320000" cy="4319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d-ID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30027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89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481654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0190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481654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6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637281" y="2159623"/>
            <a:ext cx="2536090" cy="339193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057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108769" y="0"/>
            <a:ext cx="4083232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713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99" r:id="rId2"/>
    <p:sldLayoutId id="2147483696" r:id="rId3"/>
    <p:sldLayoutId id="2147483693" r:id="rId4"/>
    <p:sldLayoutId id="2147483691" r:id="rId5"/>
    <p:sldLayoutId id="2147483690" r:id="rId6"/>
    <p:sldLayoutId id="2147483692" r:id="rId7"/>
    <p:sldLayoutId id="2147483689" r:id="rId8"/>
    <p:sldLayoutId id="2147483697" r:id="rId9"/>
    <p:sldLayoutId id="2147483688" r:id="rId10"/>
    <p:sldLayoutId id="2147483683" r:id="rId11"/>
    <p:sldLayoutId id="2147483686" r:id="rId12"/>
    <p:sldLayoutId id="2147483687" r:id="rId13"/>
    <p:sldLayoutId id="2147483694" r:id="rId14"/>
    <p:sldLayoutId id="2147483698" r:id="rId15"/>
    <p:sldLayoutId id="2147483684" r:id="rId16"/>
    <p:sldLayoutId id="2147483695" r:id="rId17"/>
    <p:sldLayoutId id="2147483685" r:id="rId18"/>
    <p:sldLayoutId id="2147483702" r:id="rId19"/>
    <p:sldLayoutId id="2147483682" r:id="rId20"/>
    <p:sldLayoutId id="2147483681" r:id="rId21"/>
    <p:sldLayoutId id="2147483680" r:id="rId22"/>
    <p:sldLayoutId id="2147483679" r:id="rId23"/>
    <p:sldLayoutId id="2147483678" r:id="rId24"/>
    <p:sldLayoutId id="2147483677" r:id="rId25"/>
    <p:sldLayoutId id="2147483676" r:id="rId26"/>
    <p:sldLayoutId id="2147483700" r:id="rId27"/>
    <p:sldLayoutId id="2147483675" r:id="rId28"/>
    <p:sldLayoutId id="2147483674" r:id="rId29"/>
    <p:sldLayoutId id="2147483672" r:id="rId30"/>
    <p:sldLayoutId id="2147483673" r:id="rId31"/>
    <p:sldLayoutId id="2147483671" r:id="rId32"/>
    <p:sldLayoutId id="2147483670" r:id="rId33"/>
    <p:sldLayoutId id="2147483669" r:id="rId34"/>
    <p:sldLayoutId id="2147483668" r:id="rId35"/>
    <p:sldLayoutId id="2147483667" r:id="rId36"/>
    <p:sldLayoutId id="2147483666" r:id="rId37"/>
    <p:sldLayoutId id="2147483665" r:id="rId38"/>
    <p:sldLayoutId id="2147483664" r:id="rId39"/>
    <p:sldLayoutId id="2147483663" r:id="rId40"/>
    <p:sldLayoutId id="2147483651" r:id="rId41"/>
    <p:sldLayoutId id="2147483659" r:id="rId42"/>
    <p:sldLayoutId id="2147483660" r:id="rId43"/>
    <p:sldLayoutId id="2147483658" r:id="rId44"/>
    <p:sldLayoutId id="2147483662" r:id="rId45"/>
    <p:sldLayoutId id="2147483655" r:id="rId46"/>
    <p:sldLayoutId id="2147483656" r:id="rId47"/>
    <p:sldLayoutId id="2147483704" r:id="rId48"/>
    <p:sldLayoutId id="2147483703" r:id="rId49"/>
    <p:sldLayoutId id="2147483701" r:id="rId50"/>
    <p:sldLayoutId id="2147483661" r:id="rId51"/>
    <p:sldLayoutId id="2147483654" r:id="rId52"/>
    <p:sldLayoutId id="2147483653" r:id="rId53"/>
    <p:sldLayoutId id="2147483652" r:id="rId54"/>
    <p:sldLayoutId id="2147483650" r:id="rId5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34065" y="4609659"/>
            <a:ext cx="373587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AU" sz="3200" b="1" dirty="0">
                <a:solidFill>
                  <a:srgbClr val="00B050"/>
                </a:solidFill>
                <a:latin typeface="Lato" panose="020F0502020204030203" pitchFamily="34" charset="0"/>
              </a:rPr>
              <a:t>What we </a:t>
            </a:r>
            <a:r>
              <a:rPr lang="tr-TR" sz="3200" b="1" dirty="0" err="1">
                <a:solidFill>
                  <a:srgbClr val="00B050"/>
                </a:solidFill>
                <a:latin typeface="Lato" panose="020F0502020204030203" pitchFamily="34" charset="0"/>
              </a:rPr>
              <a:t>have</a:t>
            </a:r>
            <a:r>
              <a:rPr lang="tr-TR" sz="3200" b="1" dirty="0">
                <a:solidFill>
                  <a:srgbClr val="00B050"/>
                </a:solidFill>
                <a:latin typeface="Lato" panose="020F0502020204030203" pitchFamily="34" charset="0"/>
              </a:rPr>
              <a:t> done</a:t>
            </a:r>
            <a:endParaRPr lang="en-AU" sz="3200" b="1" dirty="0">
              <a:solidFill>
                <a:srgbClr val="00B050"/>
              </a:solidFill>
              <a:latin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25B4A-6669-6646-8C39-FD963CABE53B}"/>
              </a:ext>
            </a:extLst>
          </p:cNvPr>
          <p:cNvSpPr txBox="1"/>
          <p:nvPr/>
        </p:nvSpPr>
        <p:spPr>
          <a:xfrm>
            <a:off x="6606373" y="2004868"/>
            <a:ext cx="3976009" cy="110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AU" sz="3200" b="1" dirty="0">
                <a:solidFill>
                  <a:srgbClr val="00B050"/>
                </a:solidFill>
                <a:latin typeface="Lato" panose="020F0502020204030203" pitchFamily="34" charset="0"/>
              </a:rPr>
              <a:t>Big Data and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AU" sz="3200" b="1" dirty="0">
                <a:solidFill>
                  <a:srgbClr val="00B050"/>
                </a:solidFill>
                <a:latin typeface="Lato" panose="020F0502020204030203" pitchFamily="34" charset="0"/>
              </a:rPr>
              <a:t>Advance Analytics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5" y="1201040"/>
            <a:ext cx="5307017" cy="29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Model Validation – Confusion Matrix</a:t>
            </a:r>
            <a:r>
              <a:rPr lang="tr-TR" b="1" dirty="0">
                <a:solidFill>
                  <a:srgbClr val="00B050"/>
                </a:solidFill>
              </a:rPr>
              <a:t> </a:t>
            </a:r>
            <a:r>
              <a:rPr lang="tr-TR" b="1" dirty="0" err="1">
                <a:solidFill>
                  <a:srgbClr val="00B050"/>
                </a:solidFill>
              </a:rPr>
              <a:t>Examples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00" y="1183340"/>
            <a:ext cx="6545076" cy="488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Model Validation – ROC Curve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550558-E6D7-BA44-9DE9-95BD2AF0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4" y="857998"/>
            <a:ext cx="5153025" cy="2975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9181D1-4188-4240-954F-E5A476762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872" y="841749"/>
            <a:ext cx="5065545" cy="54260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35A248-BF8A-2341-B1A6-AA17F83A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3" y="3849594"/>
            <a:ext cx="5153025" cy="29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Model Validation – Lift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33"/>
          <p:cNvSpPr txBox="1">
            <a:spLocks/>
          </p:cNvSpPr>
          <p:nvPr/>
        </p:nvSpPr>
        <p:spPr>
          <a:xfrm rot="16200000">
            <a:off x="-126424" y="3483782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b="1" dirty="0" err="1">
                <a:solidFill>
                  <a:srgbClr val="F23B48"/>
                </a:solidFill>
                <a:latin typeface="Lato "/>
              </a:rPr>
              <a:t>Non</a:t>
            </a:r>
            <a:r>
              <a:rPr lang="tr-TR" sz="1200" b="1" dirty="0">
                <a:solidFill>
                  <a:srgbClr val="F23B48"/>
                </a:solidFill>
                <a:latin typeface="Lato "/>
              </a:rPr>
              <a:t> </a:t>
            </a:r>
            <a:r>
              <a:rPr lang="tr-TR" sz="1200" b="1" dirty="0" err="1">
                <a:solidFill>
                  <a:srgbClr val="F23B48"/>
                </a:solidFill>
                <a:latin typeface="Lato "/>
              </a:rPr>
              <a:t>Paid</a:t>
            </a:r>
            <a:r>
              <a:rPr lang="tr-TR" sz="1200" b="1" dirty="0">
                <a:solidFill>
                  <a:srgbClr val="F23B48"/>
                </a:solidFill>
                <a:latin typeface="Lato "/>
              </a:rPr>
              <a:t> </a:t>
            </a:r>
            <a:r>
              <a:rPr lang="tr-TR" sz="1200" b="1" dirty="0" err="1">
                <a:solidFill>
                  <a:srgbClr val="F23B48"/>
                </a:solidFill>
                <a:latin typeface="Lato "/>
              </a:rPr>
              <a:t>Ratio</a:t>
            </a:r>
            <a:endParaRPr lang="en-AU" sz="1200" b="1" dirty="0">
              <a:solidFill>
                <a:srgbClr val="F23B48"/>
              </a:solidFill>
              <a:latin typeface="Lato "/>
            </a:endParaRPr>
          </a:p>
        </p:txBody>
      </p:sp>
      <p:sp>
        <p:nvSpPr>
          <p:cNvPr id="7" name="Text Placeholder 33"/>
          <p:cNvSpPr txBox="1">
            <a:spLocks/>
          </p:cNvSpPr>
          <p:nvPr/>
        </p:nvSpPr>
        <p:spPr>
          <a:xfrm>
            <a:off x="4720284" y="6186184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b="1" dirty="0" err="1">
                <a:solidFill>
                  <a:srgbClr val="F23B48"/>
                </a:solidFill>
                <a:latin typeface="Lato "/>
              </a:rPr>
              <a:t>Deciles</a:t>
            </a:r>
            <a:endParaRPr lang="en-AU" sz="1200" b="1" dirty="0">
              <a:solidFill>
                <a:srgbClr val="F23B48"/>
              </a:solidFill>
              <a:latin typeface="Lato 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035425"/>
            <a:ext cx="9828960" cy="51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b="1" dirty="0" err="1">
                <a:solidFill>
                  <a:srgbClr val="00B050"/>
                </a:solidFill>
              </a:rPr>
              <a:t>Artificial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Intelligence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5" name="Block Arc 44"/>
          <p:cNvSpPr/>
          <p:nvPr/>
        </p:nvSpPr>
        <p:spPr>
          <a:xfrm>
            <a:off x="1200583" y="1428108"/>
            <a:ext cx="4357688" cy="4357688"/>
          </a:xfrm>
          <a:prstGeom prst="blockArc">
            <a:avLst>
              <a:gd name="adj1" fmla="val 10800000"/>
              <a:gd name="adj2" fmla="val 21585085"/>
              <a:gd name="adj3" fmla="val 11145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Block Arc 46"/>
          <p:cNvSpPr/>
          <p:nvPr/>
        </p:nvSpPr>
        <p:spPr>
          <a:xfrm>
            <a:off x="1787435" y="2014960"/>
            <a:ext cx="3183983" cy="3183983"/>
          </a:xfrm>
          <a:prstGeom prst="blockArc">
            <a:avLst>
              <a:gd name="adj1" fmla="val 10800000"/>
              <a:gd name="adj2" fmla="val 11933"/>
              <a:gd name="adj3" fmla="val 1601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lock Arc 47"/>
          <p:cNvSpPr/>
          <p:nvPr/>
        </p:nvSpPr>
        <p:spPr>
          <a:xfrm>
            <a:off x="2411746" y="2639271"/>
            <a:ext cx="1935362" cy="1935362"/>
          </a:xfrm>
          <a:prstGeom prst="blockArc">
            <a:avLst>
              <a:gd name="adj1" fmla="val 10800000"/>
              <a:gd name="adj2" fmla="val 13127"/>
              <a:gd name="adj3" fmla="val 19113"/>
            </a:avLst>
          </a:prstGeom>
          <a:solidFill>
            <a:srgbClr val="937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Block Arc 48"/>
          <p:cNvSpPr/>
          <p:nvPr/>
        </p:nvSpPr>
        <p:spPr>
          <a:xfrm>
            <a:off x="2892939" y="3120464"/>
            <a:ext cx="972976" cy="972976"/>
          </a:xfrm>
          <a:prstGeom prst="blockArc">
            <a:avLst>
              <a:gd name="adj1" fmla="val 10800000"/>
              <a:gd name="adj2" fmla="val 19051"/>
              <a:gd name="adj3" fmla="val 28719"/>
            </a:avLst>
          </a:pr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Arc 50"/>
          <p:cNvSpPr/>
          <p:nvPr/>
        </p:nvSpPr>
        <p:spPr>
          <a:xfrm flipH="1" flipV="1">
            <a:off x="2584471" y="2974315"/>
            <a:ext cx="1475453" cy="1475453"/>
          </a:xfrm>
          <a:prstGeom prst="arc">
            <a:avLst>
              <a:gd name="adj1" fmla="val 16305533"/>
              <a:gd name="adj2" fmla="val 0"/>
            </a:avLst>
          </a:prstGeom>
          <a:ln w="31750">
            <a:solidFill>
              <a:srgbClr val="937963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flipH="1" flipV="1">
            <a:off x="2033000" y="2434050"/>
            <a:ext cx="2536779" cy="2536784"/>
          </a:xfrm>
          <a:prstGeom prst="arc">
            <a:avLst>
              <a:gd name="adj1" fmla="val 16164292"/>
              <a:gd name="adj2" fmla="val 0"/>
            </a:avLst>
          </a:prstGeom>
          <a:ln w="31750">
            <a:solidFill>
              <a:srgbClr val="FFC00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flipH="1" flipV="1">
            <a:off x="1448226" y="1940843"/>
            <a:ext cx="3523191" cy="3523197"/>
          </a:xfrm>
          <a:prstGeom prst="arc">
            <a:avLst>
              <a:gd name="adj1" fmla="val 15969452"/>
              <a:gd name="adj2" fmla="val 0"/>
            </a:avLst>
          </a:prstGeom>
          <a:ln w="31750">
            <a:solidFill>
              <a:srgbClr val="F23B48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flipH="1" flipV="1">
            <a:off x="3022531" y="3446995"/>
            <a:ext cx="510893" cy="510893"/>
          </a:xfrm>
          <a:prstGeom prst="arc">
            <a:avLst>
              <a:gd name="adj1" fmla="val 15879700"/>
              <a:gd name="adj2" fmla="val 0"/>
            </a:avLst>
          </a:prstGeom>
          <a:ln w="31750">
            <a:solidFill>
              <a:srgbClr val="00BBD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33"/>
          <p:cNvSpPr txBox="1">
            <a:spLocks/>
          </p:cNvSpPr>
          <p:nvPr/>
        </p:nvSpPr>
        <p:spPr>
          <a:xfrm>
            <a:off x="3652636" y="5372848"/>
            <a:ext cx="1813216" cy="2204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F23B48"/>
                </a:solidFill>
                <a:latin typeface="Lato" panose="020F0502020204030203" pitchFamily="34" charset="0"/>
              </a:rPr>
              <a:t>Artificial </a:t>
            </a:r>
            <a:r>
              <a:rPr lang="en-AU" sz="1600" b="1" dirty="0" err="1">
                <a:solidFill>
                  <a:srgbClr val="F23B48"/>
                </a:solidFill>
                <a:latin typeface="Lato" panose="020F0502020204030203" pitchFamily="34" charset="0"/>
              </a:rPr>
              <a:t>Intelligince</a:t>
            </a:r>
            <a:endParaRPr lang="en-AU" sz="1600" b="1" dirty="0">
              <a:solidFill>
                <a:srgbClr val="F23B48"/>
              </a:solidFill>
              <a:latin typeface="Lato" panose="020F0502020204030203" pitchFamily="34" charset="0"/>
            </a:endParaRPr>
          </a:p>
        </p:txBody>
      </p:sp>
      <p:sp>
        <p:nvSpPr>
          <p:cNvPr id="61" name="Text Placeholder 33"/>
          <p:cNvSpPr txBox="1">
            <a:spLocks/>
          </p:cNvSpPr>
          <p:nvPr/>
        </p:nvSpPr>
        <p:spPr>
          <a:xfrm>
            <a:off x="3664444" y="3864349"/>
            <a:ext cx="1652512" cy="18707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00BBD6"/>
                </a:solidFill>
                <a:latin typeface="Lato" panose="020F0502020204030203" pitchFamily="34" charset="0"/>
              </a:rPr>
              <a:t>Machine Learning</a:t>
            </a:r>
          </a:p>
        </p:txBody>
      </p:sp>
      <p:sp>
        <p:nvSpPr>
          <p:cNvPr id="62" name="Text Placeholder 33"/>
          <p:cNvSpPr txBox="1">
            <a:spLocks/>
          </p:cNvSpPr>
          <p:nvPr/>
        </p:nvSpPr>
        <p:spPr>
          <a:xfrm>
            <a:off x="3664444" y="4385946"/>
            <a:ext cx="2461340" cy="188687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>
                <a:solidFill>
                  <a:srgbClr val="937963"/>
                </a:solidFill>
                <a:latin typeface="Lato" panose="020F0502020204030203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AU" dirty="0"/>
              <a:t>Artificial Narrow Intelligence</a:t>
            </a:r>
          </a:p>
        </p:txBody>
      </p:sp>
      <p:sp>
        <p:nvSpPr>
          <p:cNvPr id="63" name="Text Placeholder 33"/>
          <p:cNvSpPr txBox="1">
            <a:spLocks/>
          </p:cNvSpPr>
          <p:nvPr/>
        </p:nvSpPr>
        <p:spPr>
          <a:xfrm>
            <a:off x="3652635" y="4861059"/>
            <a:ext cx="2473149" cy="25592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FFC000"/>
                </a:solidFill>
                <a:latin typeface="Lato" panose="020F0502020204030203" pitchFamily="34" charset="0"/>
              </a:rPr>
              <a:t>Artificial General Intelligence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8BAF3-B1AC-0845-851B-DB7A7865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044" y="1108206"/>
            <a:ext cx="3033384" cy="1866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D3887A-1C78-FB4B-9BCD-B06F42C1A17B}"/>
              </a:ext>
            </a:extLst>
          </p:cNvPr>
          <p:cNvSpPr/>
          <p:nvPr/>
        </p:nvSpPr>
        <p:spPr>
          <a:xfrm>
            <a:off x="8075352" y="5593301"/>
            <a:ext cx="128330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March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88B3A-9CE7-B346-BD9B-FAC1DDEA7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044" y="3856275"/>
            <a:ext cx="3033384" cy="17098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FD3887A-1C78-FB4B-9BCD-B06F42C1A17B}"/>
              </a:ext>
            </a:extLst>
          </p:cNvPr>
          <p:cNvSpPr/>
          <p:nvPr/>
        </p:nvSpPr>
        <p:spPr>
          <a:xfrm>
            <a:off x="8162086" y="3097656"/>
            <a:ext cx="159530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February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127137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b="1" dirty="0" err="1">
                <a:solidFill>
                  <a:srgbClr val="00B050"/>
                </a:solidFill>
              </a:rPr>
              <a:t>Artificial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Intelligence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5" name="Block Arc 44"/>
          <p:cNvSpPr/>
          <p:nvPr/>
        </p:nvSpPr>
        <p:spPr>
          <a:xfrm>
            <a:off x="1200583" y="1428108"/>
            <a:ext cx="4357688" cy="4357688"/>
          </a:xfrm>
          <a:prstGeom prst="blockArc">
            <a:avLst>
              <a:gd name="adj1" fmla="val 10800000"/>
              <a:gd name="adj2" fmla="val 21585085"/>
              <a:gd name="adj3" fmla="val 11145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Block Arc 46"/>
          <p:cNvSpPr/>
          <p:nvPr/>
        </p:nvSpPr>
        <p:spPr>
          <a:xfrm>
            <a:off x="1787435" y="2014960"/>
            <a:ext cx="3183983" cy="3183983"/>
          </a:xfrm>
          <a:prstGeom prst="blockArc">
            <a:avLst>
              <a:gd name="adj1" fmla="val 10800000"/>
              <a:gd name="adj2" fmla="val 11933"/>
              <a:gd name="adj3" fmla="val 1601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lock Arc 47"/>
          <p:cNvSpPr/>
          <p:nvPr/>
        </p:nvSpPr>
        <p:spPr>
          <a:xfrm>
            <a:off x="2411746" y="2639271"/>
            <a:ext cx="1935362" cy="1935362"/>
          </a:xfrm>
          <a:prstGeom prst="blockArc">
            <a:avLst>
              <a:gd name="adj1" fmla="val 10800000"/>
              <a:gd name="adj2" fmla="val 13127"/>
              <a:gd name="adj3" fmla="val 19113"/>
            </a:avLst>
          </a:prstGeom>
          <a:solidFill>
            <a:srgbClr val="937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Block Arc 48"/>
          <p:cNvSpPr/>
          <p:nvPr/>
        </p:nvSpPr>
        <p:spPr>
          <a:xfrm>
            <a:off x="2892939" y="3120464"/>
            <a:ext cx="972976" cy="972976"/>
          </a:xfrm>
          <a:prstGeom prst="blockArc">
            <a:avLst>
              <a:gd name="adj1" fmla="val 10800000"/>
              <a:gd name="adj2" fmla="val 19051"/>
              <a:gd name="adj3" fmla="val 28719"/>
            </a:avLst>
          </a:pr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Arc 50"/>
          <p:cNvSpPr/>
          <p:nvPr/>
        </p:nvSpPr>
        <p:spPr>
          <a:xfrm flipH="1" flipV="1">
            <a:off x="2584471" y="2974315"/>
            <a:ext cx="1475453" cy="1475453"/>
          </a:xfrm>
          <a:prstGeom prst="arc">
            <a:avLst>
              <a:gd name="adj1" fmla="val 16305533"/>
              <a:gd name="adj2" fmla="val 0"/>
            </a:avLst>
          </a:prstGeom>
          <a:ln w="31750">
            <a:solidFill>
              <a:srgbClr val="937963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flipH="1" flipV="1">
            <a:off x="2033000" y="2434050"/>
            <a:ext cx="2536779" cy="2536784"/>
          </a:xfrm>
          <a:prstGeom prst="arc">
            <a:avLst>
              <a:gd name="adj1" fmla="val 16164292"/>
              <a:gd name="adj2" fmla="val 0"/>
            </a:avLst>
          </a:prstGeom>
          <a:ln w="31750">
            <a:solidFill>
              <a:srgbClr val="FFC00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flipH="1" flipV="1">
            <a:off x="1448226" y="1940843"/>
            <a:ext cx="3523191" cy="3523197"/>
          </a:xfrm>
          <a:prstGeom prst="arc">
            <a:avLst>
              <a:gd name="adj1" fmla="val 15969452"/>
              <a:gd name="adj2" fmla="val 0"/>
            </a:avLst>
          </a:prstGeom>
          <a:ln w="31750">
            <a:solidFill>
              <a:srgbClr val="F23B48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flipH="1" flipV="1">
            <a:off x="3022531" y="3446995"/>
            <a:ext cx="510893" cy="510893"/>
          </a:xfrm>
          <a:prstGeom prst="arc">
            <a:avLst>
              <a:gd name="adj1" fmla="val 15879700"/>
              <a:gd name="adj2" fmla="val 0"/>
            </a:avLst>
          </a:prstGeom>
          <a:ln w="31750">
            <a:solidFill>
              <a:srgbClr val="00BBD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33"/>
          <p:cNvSpPr txBox="1">
            <a:spLocks/>
          </p:cNvSpPr>
          <p:nvPr/>
        </p:nvSpPr>
        <p:spPr>
          <a:xfrm>
            <a:off x="3652636" y="5372848"/>
            <a:ext cx="1813216" cy="2204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F23B48"/>
                </a:solidFill>
                <a:latin typeface="Lato" panose="020F0502020204030203" pitchFamily="34" charset="0"/>
              </a:rPr>
              <a:t>Artificial </a:t>
            </a:r>
            <a:r>
              <a:rPr lang="en-AU" sz="1600" b="1" dirty="0" err="1">
                <a:solidFill>
                  <a:srgbClr val="F23B48"/>
                </a:solidFill>
                <a:latin typeface="Lato" panose="020F0502020204030203" pitchFamily="34" charset="0"/>
              </a:rPr>
              <a:t>Intelligince</a:t>
            </a:r>
            <a:endParaRPr lang="en-AU" sz="1600" b="1" dirty="0">
              <a:solidFill>
                <a:srgbClr val="F23B48"/>
              </a:solidFill>
              <a:latin typeface="Lato" panose="020F0502020204030203" pitchFamily="34" charset="0"/>
            </a:endParaRPr>
          </a:p>
        </p:txBody>
      </p:sp>
      <p:sp>
        <p:nvSpPr>
          <p:cNvPr id="61" name="Text Placeholder 33"/>
          <p:cNvSpPr txBox="1">
            <a:spLocks/>
          </p:cNvSpPr>
          <p:nvPr/>
        </p:nvSpPr>
        <p:spPr>
          <a:xfrm>
            <a:off x="3664444" y="3864349"/>
            <a:ext cx="1652512" cy="18707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00BBD6"/>
                </a:solidFill>
                <a:latin typeface="Lato" panose="020F0502020204030203" pitchFamily="34" charset="0"/>
              </a:rPr>
              <a:t>Machine Learning</a:t>
            </a:r>
          </a:p>
        </p:txBody>
      </p:sp>
      <p:sp>
        <p:nvSpPr>
          <p:cNvPr id="63" name="Text Placeholder 33"/>
          <p:cNvSpPr txBox="1">
            <a:spLocks/>
          </p:cNvSpPr>
          <p:nvPr/>
        </p:nvSpPr>
        <p:spPr>
          <a:xfrm>
            <a:off x="3652635" y="4861059"/>
            <a:ext cx="2473149" cy="25592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FFC000"/>
                </a:solidFill>
                <a:latin typeface="Lato" panose="020F0502020204030203" pitchFamily="34" charset="0"/>
              </a:rPr>
              <a:t>Artificial Narrow Intelligence</a:t>
            </a:r>
          </a:p>
        </p:txBody>
      </p:sp>
      <p:sp>
        <p:nvSpPr>
          <p:cNvPr id="101" name="Oval 100"/>
          <p:cNvSpPr/>
          <p:nvPr/>
        </p:nvSpPr>
        <p:spPr>
          <a:xfrm>
            <a:off x="6712639" y="1518474"/>
            <a:ext cx="700334" cy="7003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rgbClr val="F23B48"/>
                </a:solidFill>
                <a:latin typeface="FontAwesome" pitchFamily="2" charset="0"/>
              </a:rPr>
              <a:t></a:t>
            </a:r>
            <a:endParaRPr lang="en-US" sz="2800" dirty="0">
              <a:solidFill>
                <a:srgbClr val="F23B48"/>
              </a:solidFill>
              <a:latin typeface="FontAwesome" pitchFamily="2" charset="0"/>
            </a:endParaRPr>
          </a:p>
        </p:txBody>
      </p:sp>
      <p:sp>
        <p:nvSpPr>
          <p:cNvPr id="111" name="Text Placeholder 32"/>
          <p:cNvSpPr txBox="1">
            <a:spLocks/>
          </p:cNvSpPr>
          <p:nvPr/>
        </p:nvSpPr>
        <p:spPr>
          <a:xfrm>
            <a:off x="7668835" y="2682715"/>
            <a:ext cx="3569779" cy="535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The machines that can actually think and perform tasks on its own just like a human being.</a:t>
            </a:r>
            <a:endParaRPr lang="tr-TR" sz="14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712639" y="2637649"/>
            <a:ext cx="700334" cy="7003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rgbClr val="FFC000"/>
                </a:solidFill>
                <a:latin typeface="FontAwesome" pitchFamily="2" charset="0"/>
              </a:rPr>
              <a:t></a:t>
            </a:r>
          </a:p>
        </p:txBody>
      </p:sp>
      <p:sp>
        <p:nvSpPr>
          <p:cNvPr id="114" name="Text Placeholder 32"/>
          <p:cNvSpPr txBox="1">
            <a:spLocks/>
          </p:cNvSpPr>
          <p:nvPr/>
        </p:nvSpPr>
        <p:spPr>
          <a:xfrm>
            <a:off x="7668835" y="3733197"/>
            <a:ext cx="3564478" cy="535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Artificial Narrow Intelligence (ANI) also known as “Weak” AI is the AI that exists in our world today. Narrow AI is AI that is programmed to perform a single task — whether it’s checking the weather, being able to play chess</a:t>
            </a:r>
            <a:endParaRPr lang="tr-TR" sz="14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6712639" y="3778708"/>
            <a:ext cx="700334" cy="7003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937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rgbClr val="937963"/>
                </a:solidFill>
                <a:latin typeface="FontAwesome" pitchFamily="2" charset="0"/>
              </a:rPr>
              <a:t></a:t>
            </a:r>
          </a:p>
        </p:txBody>
      </p:sp>
      <p:sp>
        <p:nvSpPr>
          <p:cNvPr id="119" name="Oval 118"/>
          <p:cNvSpPr/>
          <p:nvPr/>
        </p:nvSpPr>
        <p:spPr>
          <a:xfrm>
            <a:off x="6712639" y="4892967"/>
            <a:ext cx="700334" cy="7003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B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rgbClr val="00BBD6"/>
                </a:solidFill>
                <a:latin typeface="FontAwesome" pitchFamily="2" charset="0"/>
              </a:rPr>
              <a:t></a:t>
            </a:r>
          </a:p>
        </p:txBody>
      </p:sp>
      <p:sp>
        <p:nvSpPr>
          <p:cNvPr id="29" name="Text Placeholder 32"/>
          <p:cNvSpPr txBox="1">
            <a:spLocks/>
          </p:cNvSpPr>
          <p:nvPr/>
        </p:nvSpPr>
        <p:spPr>
          <a:xfrm>
            <a:off x="7668835" y="1586594"/>
            <a:ext cx="3564478" cy="535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he ability of a digital computer or computer-controlled robot to perform tasks commonly associated with intelligent beings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.</a:t>
            </a:r>
          </a:p>
        </p:txBody>
      </p:sp>
      <p:sp>
        <p:nvSpPr>
          <p:cNvPr id="30" name="Text Placeholder 33"/>
          <p:cNvSpPr txBox="1">
            <a:spLocks/>
          </p:cNvSpPr>
          <p:nvPr/>
        </p:nvSpPr>
        <p:spPr>
          <a:xfrm>
            <a:off x="3664444" y="4385946"/>
            <a:ext cx="2461340" cy="188687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>
                <a:solidFill>
                  <a:srgbClr val="937963"/>
                </a:solidFill>
                <a:latin typeface="Lato" panose="020F0502020204030203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AU" dirty="0"/>
              <a:t>Artificial Narrow Intelligence</a:t>
            </a:r>
          </a:p>
        </p:txBody>
      </p:sp>
      <p:sp>
        <p:nvSpPr>
          <p:cNvPr id="35" name="Text Placeholder 32"/>
          <p:cNvSpPr txBox="1">
            <a:spLocks/>
          </p:cNvSpPr>
          <p:nvPr/>
        </p:nvSpPr>
        <p:spPr>
          <a:xfrm>
            <a:off x="7668835" y="4975140"/>
            <a:ext cx="3564478" cy="535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he field of study that gives computers the ability to learn without being explicitly programmed</a:t>
            </a:r>
            <a:endParaRPr lang="tr-TR" sz="14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5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60" grpId="0"/>
      <p:bldP spid="61" grpId="0"/>
      <p:bldP spid="63" grpId="0"/>
      <p:bldP spid="101" grpId="0" animBg="1"/>
      <p:bldP spid="111" grpId="0"/>
      <p:bldP spid="113" grpId="0" animBg="1"/>
      <p:bldP spid="114" grpId="0"/>
      <p:bldP spid="116" grpId="0" animBg="1"/>
      <p:bldP spid="119" grpId="0" animBg="1"/>
      <p:bldP spid="29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b="1" dirty="0" err="1">
                <a:solidFill>
                  <a:srgbClr val="00B050"/>
                </a:solidFill>
              </a:rPr>
              <a:t>Types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of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Machine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Learning</a:t>
            </a:r>
            <a:endParaRPr lang="id-ID" b="1" dirty="0">
              <a:solidFill>
                <a:srgbClr val="00B050"/>
              </a:solidFill>
            </a:endParaRP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07655" y="1780668"/>
            <a:ext cx="201856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AU" sz="1400" b="1" dirty="0">
                <a:solidFill>
                  <a:srgbClr val="F23B48"/>
                </a:solidFill>
                <a:latin typeface="+mj-lt"/>
              </a:rPr>
              <a:t>Supervised</a:t>
            </a:r>
            <a:r>
              <a:rPr lang="en-A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6285" y="2039267"/>
            <a:ext cx="7095254" cy="609398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Supervised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Learning: “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outcome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given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known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before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itself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 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machine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must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able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assign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given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07655" y="2898550"/>
            <a:ext cx="201856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AU" sz="1400" b="1" dirty="0">
                <a:solidFill>
                  <a:srgbClr val="FFC000"/>
                </a:solidFill>
                <a:latin typeface="+mj-lt"/>
              </a:rPr>
              <a:t>Unsupervised</a:t>
            </a:r>
            <a:endParaRPr lang="en-AU" sz="1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16285" y="3157151"/>
            <a:ext cx="7095254" cy="609398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outcome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given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inputs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unknown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”, here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is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given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is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run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it.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07655" y="3996139"/>
            <a:ext cx="201856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AU" sz="1400" b="1" dirty="0">
                <a:solidFill>
                  <a:srgbClr val="00BBD6"/>
                </a:solidFill>
                <a:latin typeface="+mj-lt"/>
              </a:rPr>
              <a:t>Reinforcement</a:t>
            </a:r>
            <a:endParaRPr lang="en-AU" sz="1400" dirty="0">
              <a:solidFill>
                <a:srgbClr val="00BBD6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16285" y="4254738"/>
            <a:ext cx="7095254" cy="86793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machine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exposed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 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trained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trial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here it is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trained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make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much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decision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machine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learns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past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experience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tries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best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possible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knowledge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make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accurate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decisions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feedback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received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Chevron 36"/>
          <p:cNvSpPr/>
          <p:nvPr/>
        </p:nvSpPr>
        <p:spPr>
          <a:xfrm>
            <a:off x="1736733" y="1782033"/>
            <a:ext cx="1518287" cy="791386"/>
          </a:xfrm>
          <a:prstGeom prst="chevron">
            <a:avLst>
              <a:gd name="adj" fmla="val 27026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800" dirty="0">
                <a:latin typeface="FontAwesome" pitchFamily="2" charset="0"/>
              </a:rPr>
              <a:t></a:t>
            </a:r>
            <a:endParaRPr lang="en-US" sz="2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8" name="Chevron 37"/>
          <p:cNvSpPr/>
          <p:nvPr/>
        </p:nvSpPr>
        <p:spPr>
          <a:xfrm>
            <a:off x="1736733" y="2905039"/>
            <a:ext cx="1518287" cy="791386"/>
          </a:xfrm>
          <a:prstGeom prst="chevron">
            <a:avLst>
              <a:gd name="adj" fmla="val 2702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800" dirty="0">
                <a:solidFill>
                  <a:schemeClr val="bg1"/>
                </a:solidFill>
                <a:latin typeface="FontAwesome" pitchFamily="2" charset="0"/>
              </a:rPr>
              <a:t></a:t>
            </a:r>
            <a:endParaRPr lang="en-US" sz="2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Chevron 38"/>
          <p:cNvSpPr/>
          <p:nvPr/>
        </p:nvSpPr>
        <p:spPr>
          <a:xfrm>
            <a:off x="1736733" y="4036299"/>
            <a:ext cx="1518287" cy="791386"/>
          </a:xfrm>
          <a:prstGeom prst="chevron">
            <a:avLst>
              <a:gd name="adj" fmla="val 27026"/>
            </a:avLst>
          </a:pr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800" dirty="0">
                <a:solidFill>
                  <a:schemeClr val="bg1"/>
                </a:solidFill>
                <a:latin typeface="FontAwesome" pitchFamily="2" charset="0"/>
              </a:rPr>
              <a:t></a:t>
            </a:r>
            <a:endParaRPr lang="en-US" sz="28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4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d-ID" b="1" dirty="0" err="1">
                <a:solidFill>
                  <a:srgbClr val="00B050"/>
                </a:solidFill>
              </a:rPr>
              <a:t>Machine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Learning</a:t>
            </a:r>
            <a:r>
              <a:rPr lang="id-ID" b="1" dirty="0">
                <a:solidFill>
                  <a:srgbClr val="00B050"/>
                </a:solidFill>
              </a:rPr>
              <a:t> Use </a:t>
            </a:r>
            <a:r>
              <a:rPr lang="id-ID" b="1" dirty="0" err="1">
                <a:solidFill>
                  <a:srgbClr val="00B050"/>
                </a:solidFill>
              </a:rPr>
              <a:t>Cases</a:t>
            </a:r>
            <a:r>
              <a:rPr lang="id-ID" b="1" dirty="0">
                <a:solidFill>
                  <a:srgbClr val="00B050"/>
                </a:solidFill>
              </a:rPr>
              <a:t> in Finance </a:t>
            </a:r>
            <a:r>
              <a:rPr lang="id-ID" b="1" dirty="0" err="1">
                <a:solidFill>
                  <a:srgbClr val="00B050"/>
                </a:solidFill>
              </a:rPr>
              <a:t>Sector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C80224-1876-FF45-A2FF-F65735DF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7" y="1284356"/>
            <a:ext cx="3530108" cy="14086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15524A-9AD8-6E4F-B199-4460D5F27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693" y="3548396"/>
            <a:ext cx="2456940" cy="1823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794A31-B5ED-074C-BAB9-3C06CD5E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994" y="1335267"/>
            <a:ext cx="2843830" cy="15244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E5257-4C96-C14B-8E88-69C5AC65A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210" y="3204895"/>
            <a:ext cx="3201427" cy="1579925"/>
          </a:xfrm>
          <a:prstGeom prst="rect">
            <a:avLst/>
          </a:prstGeom>
        </p:spPr>
      </p:pic>
      <p:sp>
        <p:nvSpPr>
          <p:cNvPr id="49" name="Text Placeholder 33">
            <a:extLst>
              <a:ext uri="{FF2B5EF4-FFF2-40B4-BE49-F238E27FC236}">
                <a16:creationId xmlns:a16="http://schemas.microsoft.com/office/drawing/2014/main" id="{DF252C07-F707-C84F-BDA7-D5953CAE2E1C}"/>
              </a:ext>
            </a:extLst>
          </p:cNvPr>
          <p:cNvSpPr txBox="1">
            <a:spLocks/>
          </p:cNvSpPr>
          <p:nvPr/>
        </p:nvSpPr>
        <p:spPr>
          <a:xfrm>
            <a:off x="563117" y="2736865"/>
            <a:ext cx="2337204" cy="2329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F23B48"/>
                </a:solidFill>
                <a:latin typeface="Lato" panose="020F0502020204030203" pitchFamily="34" charset="0"/>
              </a:rPr>
              <a:t>Process Automation</a:t>
            </a:r>
          </a:p>
        </p:txBody>
      </p:sp>
      <p:sp>
        <p:nvSpPr>
          <p:cNvPr id="50" name="Text Placeholder 33">
            <a:extLst>
              <a:ext uri="{FF2B5EF4-FFF2-40B4-BE49-F238E27FC236}">
                <a16:creationId xmlns:a16="http://schemas.microsoft.com/office/drawing/2014/main" id="{DD08D17B-E123-0F47-9905-68346180EA1E}"/>
              </a:ext>
            </a:extLst>
          </p:cNvPr>
          <p:cNvSpPr txBox="1">
            <a:spLocks/>
          </p:cNvSpPr>
          <p:nvPr/>
        </p:nvSpPr>
        <p:spPr>
          <a:xfrm>
            <a:off x="3246693" y="5449877"/>
            <a:ext cx="2337204" cy="2329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FFC000"/>
                </a:solidFill>
                <a:latin typeface="Lato" panose="020F0502020204030203" pitchFamily="34" charset="0"/>
              </a:rPr>
              <a:t>Security</a:t>
            </a:r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41CCFB46-24DC-594A-858B-FB6568860837}"/>
              </a:ext>
            </a:extLst>
          </p:cNvPr>
          <p:cNvSpPr txBox="1">
            <a:spLocks/>
          </p:cNvSpPr>
          <p:nvPr/>
        </p:nvSpPr>
        <p:spPr>
          <a:xfrm>
            <a:off x="5785994" y="3046512"/>
            <a:ext cx="2392633" cy="2329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00B050"/>
                </a:solidFill>
                <a:latin typeface="Lato" panose="020F0502020204030203" pitchFamily="34" charset="0"/>
              </a:rPr>
              <a:t>Credit Scoring and Underwriting</a:t>
            </a:r>
          </a:p>
        </p:txBody>
      </p:sp>
      <p:sp>
        <p:nvSpPr>
          <p:cNvPr id="52" name="Text Placeholder 33">
            <a:extLst>
              <a:ext uri="{FF2B5EF4-FFF2-40B4-BE49-F238E27FC236}">
                <a16:creationId xmlns:a16="http://schemas.microsoft.com/office/drawing/2014/main" id="{DA9AA3D5-691D-0043-952B-7CEE5348ED6A}"/>
              </a:ext>
            </a:extLst>
          </p:cNvPr>
          <p:cNvSpPr txBox="1">
            <a:spLocks/>
          </p:cNvSpPr>
          <p:nvPr/>
        </p:nvSpPr>
        <p:spPr>
          <a:xfrm>
            <a:off x="8338164" y="4851826"/>
            <a:ext cx="2337204" cy="2329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00BBD6"/>
                </a:solidFill>
                <a:latin typeface="Lato" panose="020F0502020204030203" pitchFamily="34" charset="0"/>
              </a:rPr>
              <a:t>Marketing</a:t>
            </a:r>
          </a:p>
        </p:txBody>
      </p:sp>
      <p:sp>
        <p:nvSpPr>
          <p:cNvPr id="54" name="Text Placeholder 32">
            <a:extLst>
              <a:ext uri="{FF2B5EF4-FFF2-40B4-BE49-F238E27FC236}">
                <a16:creationId xmlns:a16="http://schemas.microsoft.com/office/drawing/2014/main" id="{DEDD14E1-6522-6C4A-A8DC-A5A72495C94F}"/>
              </a:ext>
            </a:extLst>
          </p:cNvPr>
          <p:cNvSpPr txBox="1">
            <a:spLocks/>
          </p:cNvSpPr>
          <p:nvPr/>
        </p:nvSpPr>
        <p:spPr>
          <a:xfrm>
            <a:off x="563117" y="3011506"/>
            <a:ext cx="3564478" cy="535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Chatboots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Call Center automation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Paperwork automation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234D5757-7036-9A46-9B1A-905AF074F176}"/>
              </a:ext>
            </a:extLst>
          </p:cNvPr>
          <p:cNvSpPr txBox="1">
            <a:spLocks/>
          </p:cNvSpPr>
          <p:nvPr/>
        </p:nvSpPr>
        <p:spPr>
          <a:xfrm>
            <a:off x="3246693" y="5758786"/>
            <a:ext cx="3564478" cy="535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Detecting frauds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Suspicious account behavior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Financial monitoring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Network security</a:t>
            </a:r>
          </a:p>
        </p:txBody>
      </p:sp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A43C96FA-A607-1A4A-8F9E-23F68313F707}"/>
              </a:ext>
            </a:extLst>
          </p:cNvPr>
          <p:cNvSpPr txBox="1">
            <a:spLocks/>
          </p:cNvSpPr>
          <p:nvPr/>
        </p:nvSpPr>
        <p:spPr>
          <a:xfrm>
            <a:off x="8338164" y="5198156"/>
            <a:ext cx="3564478" cy="535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Churn models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Propensity models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Dynamic e-mails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Dynamic pricing</a:t>
            </a:r>
          </a:p>
          <a:p>
            <a:pPr marL="0" indent="0">
              <a:buNone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  <a:p>
            <a:pPr marL="0" indent="0">
              <a:buNone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4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3455767">
            <a:off x="8026852" y="2416639"/>
            <a:ext cx="957262" cy="1834947"/>
          </a:xfrm>
          <a:prstGeom prst="rect">
            <a:avLst/>
          </a:prstGeom>
          <a:solidFill>
            <a:srgbClr val="89588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/>
          <p:cNvSpPr/>
          <p:nvPr/>
        </p:nvSpPr>
        <p:spPr>
          <a:xfrm rot="18144233" flipH="1">
            <a:off x="3527848" y="2416639"/>
            <a:ext cx="957262" cy="1834947"/>
          </a:xfrm>
          <a:prstGeom prst="rect">
            <a:avLst/>
          </a:prstGeom>
          <a:solidFill>
            <a:srgbClr val="00BB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 rot="3455767">
            <a:off x="5012189" y="2416639"/>
            <a:ext cx="957262" cy="1834947"/>
          </a:xfrm>
          <a:prstGeom prst="rect">
            <a:avLst/>
          </a:prstGeom>
          <a:solidFill>
            <a:srgbClr val="93796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/>
          <p:cNvSpPr/>
          <p:nvPr/>
        </p:nvSpPr>
        <p:spPr>
          <a:xfrm rot="18144233" flipH="1">
            <a:off x="6542511" y="2416639"/>
            <a:ext cx="957262" cy="1834947"/>
          </a:xfrm>
          <a:prstGeom prst="rect">
            <a:avLst/>
          </a:prstGeom>
          <a:solidFill>
            <a:srgbClr val="B2D2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17"/>
          <p:cNvSpPr/>
          <p:nvPr/>
        </p:nvSpPr>
        <p:spPr>
          <a:xfrm rot="3455767">
            <a:off x="1997526" y="2416639"/>
            <a:ext cx="957262" cy="183494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6" name="Text Placeholder 32"/>
          <p:cNvSpPr txBox="1">
            <a:spLocks/>
          </p:cNvSpPr>
          <p:nvPr/>
        </p:nvSpPr>
        <p:spPr>
          <a:xfrm>
            <a:off x="807479" y="1694817"/>
            <a:ext cx="1839258" cy="5411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Definition of process aim and target function</a:t>
            </a:r>
          </a:p>
        </p:txBody>
      </p:sp>
      <p:sp>
        <p:nvSpPr>
          <p:cNvPr id="137" name="Text Placeholder 33"/>
          <p:cNvSpPr txBox="1">
            <a:spLocks/>
          </p:cNvSpPr>
          <p:nvPr/>
        </p:nvSpPr>
        <p:spPr>
          <a:xfrm>
            <a:off x="1024745" y="1453274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400" b="1" dirty="0">
                <a:solidFill>
                  <a:srgbClr val="F23B48"/>
                </a:solidFill>
                <a:latin typeface="Lato "/>
              </a:rPr>
              <a:t>Project Scope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717324" y="2411140"/>
            <a:ext cx="0" cy="1481019"/>
          </a:xfrm>
          <a:prstGeom prst="line">
            <a:avLst/>
          </a:prstGeom>
          <a:ln w="12700">
            <a:solidFill>
              <a:srgbClr val="F23B48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 Placeholder 32"/>
          <p:cNvSpPr txBox="1">
            <a:spLocks/>
          </p:cNvSpPr>
          <p:nvPr/>
        </p:nvSpPr>
        <p:spPr>
          <a:xfrm>
            <a:off x="2238275" y="5087406"/>
            <a:ext cx="2038887" cy="8008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Decesion</a:t>
            </a:r>
            <a:r>
              <a:rPr lang="tr-T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of </a:t>
            </a:r>
            <a:r>
              <a:rPr lang="tr-T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whic</a:t>
            </a:r>
            <a:r>
              <a:rPr lang="tr-T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data </a:t>
            </a:r>
            <a:r>
              <a:rPr lang="tr-T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source</a:t>
            </a:r>
            <a:r>
              <a:rPr lang="tr-T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can be </a:t>
            </a:r>
            <a:r>
              <a:rPr lang="tr-T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used</a:t>
            </a:r>
            <a:r>
              <a:rPr lang="tr-T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.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Feature Extraction, Data Cleaning,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Outliar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, noise detection(it takes most of the time)</a:t>
            </a:r>
          </a:p>
        </p:txBody>
      </p:sp>
      <p:sp>
        <p:nvSpPr>
          <p:cNvPr id="139" name="Text Placeholder 33"/>
          <p:cNvSpPr txBox="1">
            <a:spLocks/>
          </p:cNvSpPr>
          <p:nvPr/>
        </p:nvSpPr>
        <p:spPr>
          <a:xfrm>
            <a:off x="2532892" y="4524709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400" b="1" dirty="0">
                <a:solidFill>
                  <a:srgbClr val="FFC000"/>
                </a:solidFill>
                <a:latin typeface="Lato "/>
              </a:rPr>
              <a:t>Data </a:t>
            </a:r>
            <a:r>
              <a:rPr lang="en-AU" sz="1400" b="1" dirty="0" err="1">
                <a:solidFill>
                  <a:srgbClr val="FFC000"/>
                </a:solidFill>
                <a:latin typeface="Lato "/>
              </a:rPr>
              <a:t>Pr</a:t>
            </a:r>
            <a:r>
              <a:rPr lang="tr-TR" sz="1400" b="1" dirty="0" err="1">
                <a:solidFill>
                  <a:srgbClr val="FFC000"/>
                </a:solidFill>
                <a:latin typeface="Lato "/>
              </a:rPr>
              <a:t>eparation</a:t>
            </a:r>
            <a:endParaRPr lang="en-AU" sz="1400" b="1" dirty="0">
              <a:solidFill>
                <a:srgbClr val="FFC000"/>
              </a:solidFill>
              <a:latin typeface="Lato "/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3211183" y="2737553"/>
            <a:ext cx="0" cy="1481019"/>
          </a:xfrm>
          <a:prstGeom prst="line">
            <a:avLst/>
          </a:prstGeom>
          <a:ln w="12700">
            <a:solidFill>
              <a:srgbClr val="FFC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32"/>
          <p:cNvSpPr txBox="1">
            <a:spLocks/>
          </p:cNvSpPr>
          <p:nvPr/>
        </p:nvSpPr>
        <p:spPr>
          <a:xfrm>
            <a:off x="3826741" y="1799610"/>
            <a:ext cx="1839066" cy="4938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We split our data </a:t>
            </a:r>
          </a:p>
        </p:txBody>
      </p:sp>
      <p:sp>
        <p:nvSpPr>
          <p:cNvPr id="58" name="Text Placeholder 33"/>
          <p:cNvSpPr txBox="1">
            <a:spLocks/>
          </p:cNvSpPr>
          <p:nvPr/>
        </p:nvSpPr>
        <p:spPr>
          <a:xfrm>
            <a:off x="3884447" y="1384925"/>
            <a:ext cx="1723654" cy="27438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400" b="1" dirty="0">
                <a:solidFill>
                  <a:srgbClr val="00BBD6"/>
                </a:solidFill>
                <a:latin typeface="Lato "/>
              </a:rPr>
              <a:t>Train - Validation - Test  Split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746275" y="2411140"/>
            <a:ext cx="0" cy="1481019"/>
          </a:xfrm>
          <a:prstGeom prst="line">
            <a:avLst/>
          </a:prstGeom>
          <a:ln w="12700">
            <a:solidFill>
              <a:srgbClr val="00BBD6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2"/>
          <p:cNvSpPr txBox="1">
            <a:spLocks/>
          </p:cNvSpPr>
          <p:nvPr/>
        </p:nvSpPr>
        <p:spPr>
          <a:xfrm>
            <a:off x="6773550" y="1694817"/>
            <a:ext cx="1838874" cy="523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We validate our model on validation set based on metrics and analyze it</a:t>
            </a:r>
          </a:p>
        </p:txBody>
      </p:sp>
      <p:sp>
        <p:nvSpPr>
          <p:cNvPr id="61" name="Text Placeholder 33"/>
          <p:cNvSpPr txBox="1">
            <a:spLocks/>
          </p:cNvSpPr>
          <p:nvPr/>
        </p:nvSpPr>
        <p:spPr>
          <a:xfrm>
            <a:off x="7049411" y="1235675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400" b="1" dirty="0">
                <a:solidFill>
                  <a:srgbClr val="B2D235"/>
                </a:solidFill>
                <a:latin typeface="Lato "/>
              </a:rPr>
              <a:t>Model Validation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7741990" y="2411140"/>
            <a:ext cx="0" cy="1481019"/>
          </a:xfrm>
          <a:prstGeom prst="line">
            <a:avLst/>
          </a:prstGeom>
          <a:ln w="12700">
            <a:solidFill>
              <a:srgbClr val="B2D235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2"/>
          <p:cNvSpPr txBox="1">
            <a:spLocks/>
          </p:cNvSpPr>
          <p:nvPr/>
        </p:nvSpPr>
        <p:spPr>
          <a:xfrm>
            <a:off x="5299304" y="5014897"/>
            <a:ext cx="1938809" cy="5366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Try to find best algorithms and robust features based on metrics</a:t>
            </a:r>
          </a:p>
        </p:txBody>
      </p:sp>
      <p:sp>
        <p:nvSpPr>
          <p:cNvPr id="64" name="Text Placeholder 33"/>
          <p:cNvSpPr txBox="1">
            <a:spLocks/>
          </p:cNvSpPr>
          <p:nvPr/>
        </p:nvSpPr>
        <p:spPr>
          <a:xfrm>
            <a:off x="5576131" y="4524709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400" b="1" dirty="0" err="1">
                <a:solidFill>
                  <a:srgbClr val="937963"/>
                </a:solidFill>
                <a:latin typeface="Lato "/>
              </a:rPr>
              <a:t>Model&amp;Feature</a:t>
            </a:r>
            <a:r>
              <a:rPr lang="en-AU" sz="1400" b="1" dirty="0">
                <a:solidFill>
                  <a:srgbClr val="937963"/>
                </a:solidFill>
                <a:latin typeface="Lato "/>
              </a:rPr>
              <a:t> Selection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6254422" y="2737553"/>
            <a:ext cx="0" cy="1481019"/>
          </a:xfrm>
          <a:prstGeom prst="line">
            <a:avLst/>
          </a:prstGeom>
          <a:ln w="12700">
            <a:solidFill>
              <a:srgbClr val="937963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2"/>
          <p:cNvSpPr txBox="1">
            <a:spLocks/>
          </p:cNvSpPr>
          <p:nvPr/>
        </p:nvSpPr>
        <p:spPr>
          <a:xfrm>
            <a:off x="8417549" y="4941063"/>
            <a:ext cx="1876282" cy="5058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Take best model to production</a:t>
            </a:r>
          </a:p>
        </p:txBody>
      </p:sp>
      <p:sp>
        <p:nvSpPr>
          <p:cNvPr id="67" name="Text Placeholder 33"/>
          <p:cNvSpPr txBox="1">
            <a:spLocks/>
          </p:cNvSpPr>
          <p:nvPr/>
        </p:nvSpPr>
        <p:spPr>
          <a:xfrm>
            <a:off x="8598756" y="4524709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400" b="1" dirty="0">
                <a:solidFill>
                  <a:srgbClr val="895881"/>
                </a:solidFill>
                <a:latin typeface="Lato "/>
              </a:rPr>
              <a:t>Model Production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277047" y="2737553"/>
            <a:ext cx="0" cy="1481019"/>
          </a:xfrm>
          <a:prstGeom prst="line">
            <a:avLst/>
          </a:prstGeom>
          <a:ln w="12700">
            <a:solidFill>
              <a:srgbClr val="89588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8792013" y="2366995"/>
            <a:ext cx="957262" cy="957262"/>
          </a:xfrm>
          <a:prstGeom prst="ellipse">
            <a:avLst/>
          </a:prstGeom>
          <a:solidFill>
            <a:srgbClr val="895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bg1"/>
                </a:solidFill>
                <a:latin typeface="FontAwesome" pitchFamily="2" charset="0"/>
              </a:rPr>
              <a:t></a:t>
            </a:r>
            <a:endParaRPr lang="en-US" sz="12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248212" y="3324257"/>
            <a:ext cx="957262" cy="957262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/>
                </a:solidFill>
                <a:latin typeface="FontAwesome" pitchFamily="2" charset="0"/>
              </a:rPr>
              <a:t></a:t>
            </a:r>
            <a:endParaRPr lang="en-AU" sz="12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762687" y="2366995"/>
            <a:ext cx="957262" cy="95726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bg1"/>
                </a:solidFill>
                <a:latin typeface="FontAwesome" pitchFamily="2" charset="0"/>
              </a:rPr>
              <a:t></a:t>
            </a:r>
          </a:p>
        </p:txBody>
      </p:sp>
      <p:sp>
        <p:nvSpPr>
          <p:cNvPr id="37" name="Oval 36"/>
          <p:cNvSpPr/>
          <p:nvPr/>
        </p:nvSpPr>
        <p:spPr>
          <a:xfrm flipH="1">
            <a:off x="4277162" y="3324257"/>
            <a:ext cx="957262" cy="957262"/>
          </a:xfrm>
          <a:prstGeom prst="ellipse">
            <a:avLst/>
          </a:pr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bg1"/>
                </a:solidFill>
                <a:latin typeface="FontAwesome" pitchFamily="2" charset="0"/>
              </a:rPr>
              <a:t></a:t>
            </a:r>
          </a:p>
        </p:txBody>
      </p:sp>
      <p:sp>
        <p:nvSpPr>
          <p:cNvPr id="42" name="Oval 41"/>
          <p:cNvSpPr/>
          <p:nvPr/>
        </p:nvSpPr>
        <p:spPr>
          <a:xfrm>
            <a:off x="5777350" y="2366995"/>
            <a:ext cx="957262" cy="957262"/>
          </a:xfrm>
          <a:prstGeom prst="ellipse">
            <a:avLst/>
          </a:prstGeom>
          <a:solidFill>
            <a:srgbClr val="937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bg1"/>
                </a:solidFill>
                <a:latin typeface="FontAwesome" pitchFamily="2" charset="0"/>
              </a:rPr>
              <a:t></a:t>
            </a:r>
          </a:p>
        </p:txBody>
      </p:sp>
      <p:sp>
        <p:nvSpPr>
          <p:cNvPr id="44" name="Oval 43"/>
          <p:cNvSpPr/>
          <p:nvPr/>
        </p:nvSpPr>
        <p:spPr>
          <a:xfrm flipH="1">
            <a:off x="7291825" y="3324257"/>
            <a:ext cx="957262" cy="957262"/>
          </a:xfrm>
          <a:prstGeom prst="ellipse">
            <a:avLst/>
          </a:prstGeom>
          <a:solidFill>
            <a:srgbClr val="B2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bg1"/>
                </a:solidFill>
                <a:latin typeface="FontAwesome" pitchFamily="2" charset="0"/>
              </a:rPr>
              <a:t>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DEE43A53-09B6-4A4F-992C-3DF365A45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>
            <a:normAutofit/>
          </a:bodyPr>
          <a:lstStyle/>
          <a:p>
            <a:r>
              <a:rPr lang="id-ID" b="1" dirty="0" err="1">
                <a:solidFill>
                  <a:srgbClr val="00B050"/>
                </a:solidFill>
              </a:rPr>
              <a:t>Machine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Learning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Process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Flow</a:t>
            </a:r>
            <a:endParaRPr lang="id-ID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5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tr-TR" b="1" dirty="0" err="1">
                <a:solidFill>
                  <a:srgbClr val="00B050"/>
                </a:solidFill>
              </a:rPr>
              <a:t>Which</a:t>
            </a:r>
            <a:r>
              <a:rPr lang="tr-TR" b="1" dirty="0">
                <a:solidFill>
                  <a:srgbClr val="00B050"/>
                </a:solidFill>
              </a:rPr>
              <a:t> Data Source </a:t>
            </a:r>
            <a:r>
              <a:rPr lang="tr-TR" b="1" dirty="0" err="1">
                <a:solidFill>
                  <a:srgbClr val="00B050"/>
                </a:solidFill>
              </a:rPr>
              <a:t>We</a:t>
            </a:r>
            <a:r>
              <a:rPr lang="tr-TR" b="1" dirty="0">
                <a:solidFill>
                  <a:srgbClr val="00B050"/>
                </a:solidFill>
              </a:rPr>
              <a:t> Can </a:t>
            </a:r>
            <a:r>
              <a:rPr lang="tr-TR" b="1" dirty="0" err="1">
                <a:solidFill>
                  <a:srgbClr val="00B050"/>
                </a:solidFill>
              </a:rPr>
              <a:t>Use</a:t>
            </a:r>
            <a:r>
              <a:rPr lang="tr-TR" b="1" dirty="0">
                <a:solidFill>
                  <a:srgbClr val="00B050"/>
                </a:solidFill>
              </a:rPr>
              <a:t>, </a:t>
            </a:r>
            <a:r>
              <a:rPr lang="tr-TR" b="1" dirty="0" err="1">
                <a:solidFill>
                  <a:srgbClr val="00B050"/>
                </a:solidFill>
              </a:rPr>
              <a:t>Which</a:t>
            </a:r>
            <a:r>
              <a:rPr lang="tr-TR" b="1" dirty="0">
                <a:solidFill>
                  <a:srgbClr val="00B050"/>
                </a:solidFill>
              </a:rPr>
              <a:t> </a:t>
            </a:r>
            <a:r>
              <a:rPr lang="tr-TR" b="1" dirty="0" err="1">
                <a:solidFill>
                  <a:srgbClr val="00B050"/>
                </a:solidFill>
              </a:rPr>
              <a:t>We</a:t>
            </a:r>
            <a:r>
              <a:rPr lang="tr-TR" b="1" dirty="0">
                <a:solidFill>
                  <a:srgbClr val="00B050"/>
                </a:solidFill>
              </a:rPr>
              <a:t> can not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6740" y="2211217"/>
            <a:ext cx="4600151" cy="1907986"/>
            <a:chOff x="3237996" y="1785939"/>
            <a:chExt cx="4404882" cy="1959402"/>
          </a:xfrm>
        </p:grpSpPr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 flipH="1">
              <a:off x="3767775" y="1785939"/>
              <a:ext cx="1639995" cy="1035295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 flipH="1">
              <a:off x="6398591" y="3589676"/>
              <a:ext cx="1244287" cy="155665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 flipH="1">
              <a:off x="5407769" y="1785939"/>
              <a:ext cx="990821" cy="1959402"/>
            </a:xfrm>
            <a:custGeom>
              <a:avLst/>
              <a:gdLst>
                <a:gd name="T0" fmla="*/ 0 w 401"/>
                <a:gd name="T1" fmla="*/ 730 h 793"/>
                <a:gd name="T2" fmla="*/ 401 w 401"/>
                <a:gd name="T3" fmla="*/ 0 h 793"/>
                <a:gd name="T4" fmla="*/ 401 w 401"/>
                <a:gd name="T5" fmla="*/ 419 h 793"/>
                <a:gd name="T6" fmla="*/ 0 w 401"/>
                <a:gd name="T7" fmla="*/ 793 h 793"/>
                <a:gd name="T8" fmla="*/ 0 w 401"/>
                <a:gd name="T9" fmla="*/ 73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793">
                  <a:moveTo>
                    <a:pt x="0" y="730"/>
                  </a:moveTo>
                  <a:lnTo>
                    <a:pt x="401" y="0"/>
                  </a:lnTo>
                  <a:lnTo>
                    <a:pt x="401" y="419"/>
                  </a:lnTo>
                  <a:lnTo>
                    <a:pt x="0" y="793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024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237996" y="1785939"/>
              <a:ext cx="1035295" cy="1035295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6740" y="3290988"/>
            <a:ext cx="4600151" cy="1020161"/>
            <a:chOff x="3237996" y="2865710"/>
            <a:chExt cx="4404882" cy="1047652"/>
          </a:xfrm>
        </p:grpSpPr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 flipH="1">
              <a:off x="3767775" y="2865710"/>
              <a:ext cx="1639995" cy="10328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 flipH="1">
              <a:off x="6398591" y="3757697"/>
              <a:ext cx="1244287" cy="1556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 flipH="1">
              <a:off x="5407769" y="2865710"/>
              <a:ext cx="990821" cy="1047650"/>
            </a:xfrm>
            <a:custGeom>
              <a:avLst/>
              <a:gdLst>
                <a:gd name="T0" fmla="*/ 0 w 401"/>
                <a:gd name="T1" fmla="*/ 361 h 424"/>
                <a:gd name="T2" fmla="*/ 401 w 401"/>
                <a:gd name="T3" fmla="*/ 0 h 424"/>
                <a:gd name="T4" fmla="*/ 401 w 401"/>
                <a:gd name="T5" fmla="*/ 418 h 424"/>
                <a:gd name="T6" fmla="*/ 0 w 401"/>
                <a:gd name="T7" fmla="*/ 424 h 424"/>
                <a:gd name="T8" fmla="*/ 0 w 401"/>
                <a:gd name="T9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424">
                  <a:moveTo>
                    <a:pt x="0" y="361"/>
                  </a:moveTo>
                  <a:lnTo>
                    <a:pt x="401" y="0"/>
                  </a:lnTo>
                  <a:lnTo>
                    <a:pt x="401" y="418"/>
                  </a:lnTo>
                  <a:lnTo>
                    <a:pt x="0" y="424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E2A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237996" y="2866143"/>
              <a:ext cx="1035295" cy="10352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6740" y="4350994"/>
            <a:ext cx="4600151" cy="1025391"/>
            <a:chOff x="3237996" y="3925716"/>
            <a:chExt cx="4404882" cy="1053023"/>
          </a:xfrm>
        </p:grpSpPr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 flipH="1">
              <a:off x="3767775" y="3943011"/>
              <a:ext cx="1639995" cy="1035295"/>
            </a:xfrm>
            <a:prstGeom prst="rect">
              <a:avLst/>
            </a:prstGeom>
            <a:solidFill>
              <a:srgbClr val="00BBD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 flipH="1">
              <a:off x="6398591" y="3925716"/>
              <a:ext cx="1244287" cy="160606"/>
            </a:xfrm>
            <a:prstGeom prst="rect">
              <a:avLst/>
            </a:prstGeom>
            <a:solidFill>
              <a:srgbClr val="00BBD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 flipH="1">
              <a:off x="5407769" y="3925716"/>
              <a:ext cx="990821" cy="1052592"/>
            </a:xfrm>
            <a:custGeom>
              <a:avLst/>
              <a:gdLst>
                <a:gd name="T0" fmla="*/ 401 w 401"/>
                <a:gd name="T1" fmla="*/ 426 h 426"/>
                <a:gd name="T2" fmla="*/ 0 w 401"/>
                <a:gd name="T3" fmla="*/ 65 h 426"/>
                <a:gd name="T4" fmla="*/ 0 w 401"/>
                <a:gd name="T5" fmla="*/ 0 h 426"/>
                <a:gd name="T6" fmla="*/ 401 w 401"/>
                <a:gd name="T7" fmla="*/ 7 h 426"/>
                <a:gd name="T8" fmla="*/ 401 w 401"/>
                <a:gd name="T9" fmla="*/ 42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426">
                  <a:moveTo>
                    <a:pt x="401" y="426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401" y="7"/>
                  </a:lnTo>
                  <a:lnTo>
                    <a:pt x="401" y="426"/>
                  </a:lnTo>
                  <a:close/>
                </a:path>
              </a:pathLst>
            </a:custGeom>
            <a:solidFill>
              <a:srgbClr val="00A2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237996" y="3943444"/>
              <a:ext cx="1035295" cy="1035295"/>
            </a:xfrm>
            <a:prstGeom prst="ellipse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6740" y="4523954"/>
            <a:ext cx="4600151" cy="1903175"/>
            <a:chOff x="3237996" y="4098676"/>
            <a:chExt cx="4404882" cy="1954461"/>
          </a:xfrm>
        </p:grpSpPr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 flipH="1">
              <a:off x="3767775" y="5017842"/>
              <a:ext cx="1639995" cy="1035295"/>
            </a:xfrm>
            <a:prstGeom prst="rect">
              <a:avLst/>
            </a:prstGeom>
            <a:solidFill>
              <a:srgbClr val="9379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 flipH="1">
              <a:off x="6398591" y="4098676"/>
              <a:ext cx="1244287" cy="155665"/>
            </a:xfrm>
            <a:prstGeom prst="rect">
              <a:avLst/>
            </a:prstGeom>
            <a:solidFill>
              <a:srgbClr val="9379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 flipH="1">
              <a:off x="5407769" y="4098676"/>
              <a:ext cx="990821" cy="1954461"/>
            </a:xfrm>
            <a:custGeom>
              <a:avLst/>
              <a:gdLst>
                <a:gd name="T0" fmla="*/ 401 w 401"/>
                <a:gd name="T1" fmla="*/ 791 h 791"/>
                <a:gd name="T2" fmla="*/ 0 w 401"/>
                <a:gd name="T3" fmla="*/ 63 h 791"/>
                <a:gd name="T4" fmla="*/ 0 w 401"/>
                <a:gd name="T5" fmla="*/ 0 h 791"/>
                <a:gd name="T6" fmla="*/ 401 w 401"/>
                <a:gd name="T7" fmla="*/ 372 h 791"/>
                <a:gd name="T8" fmla="*/ 401 w 401"/>
                <a:gd name="T9" fmla="*/ 791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791">
                  <a:moveTo>
                    <a:pt x="401" y="791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01" y="372"/>
                  </a:lnTo>
                  <a:lnTo>
                    <a:pt x="401" y="791"/>
                  </a:lnTo>
                  <a:close/>
                </a:path>
              </a:pathLst>
            </a:custGeom>
            <a:solidFill>
              <a:srgbClr val="856D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237996" y="5017841"/>
              <a:ext cx="1035295" cy="1035295"/>
            </a:xfrm>
            <a:prstGeom prst="ellipse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Oval 91"/>
          <p:cNvSpPr/>
          <p:nvPr/>
        </p:nvSpPr>
        <p:spPr>
          <a:xfrm>
            <a:off x="659702" y="2321277"/>
            <a:ext cx="845252" cy="788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F23B48"/>
                </a:solidFill>
                <a:latin typeface="FontAwesome" pitchFamily="2" charset="0"/>
              </a:rPr>
              <a:t></a:t>
            </a:r>
            <a:endParaRPr lang="en-US" sz="2400" dirty="0">
              <a:solidFill>
                <a:srgbClr val="F23B48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659702" y="3400761"/>
            <a:ext cx="845252" cy="788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FFC000"/>
                </a:solidFill>
                <a:latin typeface="FontAwesome" pitchFamily="2" charset="0"/>
              </a:rPr>
              <a:t>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659702" y="4478708"/>
            <a:ext cx="845252" cy="788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00BBD6"/>
                </a:solidFill>
                <a:latin typeface="FontAwesome" pitchFamily="2" charset="0"/>
              </a:rPr>
              <a:t></a:t>
            </a:r>
            <a:endParaRPr lang="en-US" sz="2400" dirty="0">
              <a:solidFill>
                <a:srgbClr val="00BBD6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659702" y="5558192"/>
            <a:ext cx="845252" cy="788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937963"/>
                </a:solidFill>
                <a:latin typeface="FontAwesome" pitchFamily="2" charset="0"/>
              </a:rPr>
              <a:t></a:t>
            </a:r>
            <a:endParaRPr lang="en-US" sz="2400" dirty="0">
              <a:solidFill>
                <a:srgbClr val="937963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41948" y="3400762"/>
            <a:ext cx="4206831" cy="1838563"/>
            <a:chOff x="6833204" y="2975484"/>
            <a:chExt cx="4028258" cy="1888108"/>
          </a:xfrm>
        </p:grpSpPr>
        <p:grpSp>
          <p:nvGrpSpPr>
            <p:cNvPr id="7" name="Group 6"/>
            <p:cNvGrpSpPr/>
            <p:nvPr/>
          </p:nvGrpSpPr>
          <p:grpSpPr>
            <a:xfrm>
              <a:off x="6833204" y="2975484"/>
              <a:ext cx="2352670" cy="1888108"/>
              <a:chOff x="6833204" y="2975484"/>
              <a:chExt cx="2352670" cy="1888108"/>
            </a:xfrm>
          </p:grpSpPr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 flipH="1">
                <a:off x="6833204" y="3417381"/>
                <a:ext cx="1172215" cy="470739"/>
              </a:xfrm>
              <a:custGeom>
                <a:avLst/>
                <a:gdLst>
                  <a:gd name="T0" fmla="*/ 505 w 635"/>
                  <a:gd name="T1" fmla="*/ 31 h 254"/>
                  <a:gd name="T2" fmla="*/ 218 w 635"/>
                  <a:gd name="T3" fmla="*/ 67 h 254"/>
                  <a:gd name="T4" fmla="*/ 0 w 635"/>
                  <a:gd name="T5" fmla="*/ 254 h 254"/>
                  <a:gd name="T6" fmla="*/ 487 w 635"/>
                  <a:gd name="T7" fmla="*/ 254 h 254"/>
                  <a:gd name="T8" fmla="*/ 575 w 635"/>
                  <a:gd name="T9" fmla="*/ 178 h 254"/>
                  <a:gd name="T10" fmla="*/ 505 w 635"/>
                  <a:gd name="T11" fmla="*/ 3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5" h="254">
                    <a:moveTo>
                      <a:pt x="505" y="31"/>
                    </a:moveTo>
                    <a:cubicBezTo>
                      <a:pt x="406" y="0"/>
                      <a:pt x="278" y="17"/>
                      <a:pt x="218" y="67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487" y="254"/>
                      <a:pt x="487" y="254"/>
                      <a:pt x="487" y="254"/>
                    </a:cubicBezTo>
                    <a:cubicBezTo>
                      <a:pt x="575" y="178"/>
                      <a:pt x="575" y="178"/>
                      <a:pt x="575" y="178"/>
                    </a:cubicBezTo>
                    <a:cubicBezTo>
                      <a:pt x="635" y="127"/>
                      <a:pt x="603" y="62"/>
                      <a:pt x="505" y="31"/>
                    </a:cubicBezTo>
                    <a:close/>
                  </a:path>
                </a:pathLst>
              </a:custGeom>
              <a:solidFill>
                <a:srgbClr val="780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 flipH="1">
                <a:off x="6958872" y="3828378"/>
                <a:ext cx="2227002" cy="182321"/>
              </a:xfrm>
              <a:custGeom>
                <a:avLst/>
                <a:gdLst>
                  <a:gd name="T0" fmla="*/ 1206 w 1206"/>
                  <a:gd name="T1" fmla="*/ 49 h 98"/>
                  <a:gd name="T2" fmla="*/ 1157 w 1206"/>
                  <a:gd name="T3" fmla="*/ 98 h 98"/>
                  <a:gd name="T4" fmla="*/ 49 w 1206"/>
                  <a:gd name="T5" fmla="*/ 98 h 98"/>
                  <a:gd name="T6" fmla="*/ 0 w 1206"/>
                  <a:gd name="T7" fmla="*/ 49 h 98"/>
                  <a:gd name="T8" fmla="*/ 0 w 1206"/>
                  <a:gd name="T9" fmla="*/ 49 h 98"/>
                  <a:gd name="T10" fmla="*/ 49 w 1206"/>
                  <a:gd name="T11" fmla="*/ 0 h 98"/>
                  <a:gd name="T12" fmla="*/ 1157 w 1206"/>
                  <a:gd name="T13" fmla="*/ 0 h 98"/>
                  <a:gd name="T14" fmla="*/ 1206 w 1206"/>
                  <a:gd name="T15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6" h="98">
                    <a:moveTo>
                      <a:pt x="1206" y="49"/>
                    </a:moveTo>
                    <a:cubicBezTo>
                      <a:pt x="1206" y="76"/>
                      <a:pt x="1184" y="98"/>
                      <a:pt x="1157" y="98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2" y="98"/>
                      <a:pt x="0" y="76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1157" y="0"/>
                      <a:pt x="1157" y="0"/>
                      <a:pt x="1157" y="0"/>
                    </a:cubicBezTo>
                    <a:cubicBezTo>
                      <a:pt x="1184" y="0"/>
                      <a:pt x="1206" y="22"/>
                      <a:pt x="1206" y="49"/>
                    </a:cubicBezTo>
                    <a:close/>
                  </a:path>
                </a:pathLst>
              </a:custGeom>
              <a:solidFill>
                <a:srgbClr val="A4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 flipH="1">
                <a:off x="6833204" y="3950954"/>
                <a:ext cx="1172215" cy="912638"/>
              </a:xfrm>
              <a:custGeom>
                <a:avLst/>
                <a:gdLst>
                  <a:gd name="T0" fmla="*/ 505 w 635"/>
                  <a:gd name="T1" fmla="*/ 433 h 493"/>
                  <a:gd name="T2" fmla="*/ 218 w 635"/>
                  <a:gd name="T3" fmla="*/ 362 h 493"/>
                  <a:gd name="T4" fmla="*/ 0 w 635"/>
                  <a:gd name="T5" fmla="*/ 0 h 493"/>
                  <a:gd name="T6" fmla="*/ 487 w 635"/>
                  <a:gd name="T7" fmla="*/ 0 h 493"/>
                  <a:gd name="T8" fmla="*/ 575 w 635"/>
                  <a:gd name="T9" fmla="*/ 147 h 493"/>
                  <a:gd name="T10" fmla="*/ 505 w 635"/>
                  <a:gd name="T11" fmla="*/ 433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5" h="493">
                    <a:moveTo>
                      <a:pt x="505" y="433"/>
                    </a:moveTo>
                    <a:cubicBezTo>
                      <a:pt x="406" y="493"/>
                      <a:pt x="278" y="461"/>
                      <a:pt x="218" y="3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575" y="147"/>
                      <a:pt x="575" y="147"/>
                      <a:pt x="575" y="147"/>
                    </a:cubicBezTo>
                    <a:cubicBezTo>
                      <a:pt x="635" y="246"/>
                      <a:pt x="603" y="374"/>
                      <a:pt x="505" y="433"/>
                    </a:cubicBezTo>
                    <a:close/>
                  </a:path>
                </a:pathLst>
              </a:custGeom>
              <a:solidFill>
                <a:srgbClr val="7802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 flipH="1">
                <a:off x="6856895" y="3950954"/>
                <a:ext cx="1148524" cy="213223"/>
              </a:xfrm>
              <a:custGeom>
                <a:avLst/>
                <a:gdLst>
                  <a:gd name="T0" fmla="*/ 218 w 622"/>
                  <a:gd name="T1" fmla="*/ 58 h 115"/>
                  <a:gd name="T2" fmla="*/ 0 w 622"/>
                  <a:gd name="T3" fmla="*/ 0 h 115"/>
                  <a:gd name="T4" fmla="*/ 487 w 622"/>
                  <a:gd name="T5" fmla="*/ 0 h 115"/>
                  <a:gd name="T6" fmla="*/ 622 w 622"/>
                  <a:gd name="T7" fmla="*/ 62 h 115"/>
                  <a:gd name="T8" fmla="*/ 218 w 622"/>
                  <a:gd name="T9" fmla="*/ 5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2" h="115">
                    <a:moveTo>
                      <a:pt x="218" y="5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487" y="0"/>
                      <a:pt x="622" y="9"/>
                      <a:pt x="622" y="62"/>
                    </a:cubicBezTo>
                    <a:cubicBezTo>
                      <a:pt x="622" y="115"/>
                      <a:pt x="278" y="73"/>
                      <a:pt x="218" y="58"/>
                    </a:cubicBezTo>
                    <a:close/>
                  </a:path>
                </a:pathLst>
              </a:custGeom>
              <a:solidFill>
                <a:srgbClr val="E103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 flipH="1">
                <a:off x="6833204" y="2975484"/>
                <a:ext cx="1172215" cy="912638"/>
              </a:xfrm>
              <a:custGeom>
                <a:avLst/>
                <a:gdLst>
                  <a:gd name="T0" fmla="*/ 505 w 635"/>
                  <a:gd name="T1" fmla="*/ 59 h 493"/>
                  <a:gd name="T2" fmla="*/ 218 w 635"/>
                  <a:gd name="T3" fmla="*/ 130 h 493"/>
                  <a:gd name="T4" fmla="*/ 0 w 635"/>
                  <a:gd name="T5" fmla="*/ 493 h 493"/>
                  <a:gd name="T6" fmla="*/ 487 w 635"/>
                  <a:gd name="T7" fmla="*/ 493 h 493"/>
                  <a:gd name="T8" fmla="*/ 575 w 635"/>
                  <a:gd name="T9" fmla="*/ 346 h 493"/>
                  <a:gd name="T10" fmla="*/ 505 w 635"/>
                  <a:gd name="T11" fmla="*/ 59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5" h="493">
                    <a:moveTo>
                      <a:pt x="505" y="59"/>
                    </a:moveTo>
                    <a:cubicBezTo>
                      <a:pt x="406" y="0"/>
                      <a:pt x="278" y="32"/>
                      <a:pt x="218" y="130"/>
                    </a:cubicBezTo>
                    <a:cubicBezTo>
                      <a:pt x="0" y="493"/>
                      <a:pt x="0" y="493"/>
                      <a:pt x="0" y="493"/>
                    </a:cubicBezTo>
                    <a:cubicBezTo>
                      <a:pt x="487" y="493"/>
                      <a:pt x="487" y="493"/>
                      <a:pt x="487" y="493"/>
                    </a:cubicBezTo>
                    <a:cubicBezTo>
                      <a:pt x="575" y="346"/>
                      <a:pt x="575" y="346"/>
                      <a:pt x="575" y="346"/>
                    </a:cubicBezTo>
                    <a:cubicBezTo>
                      <a:pt x="635" y="247"/>
                      <a:pt x="603" y="119"/>
                      <a:pt x="505" y="59"/>
                    </a:cubicBezTo>
                    <a:close/>
                  </a:path>
                </a:pathLst>
              </a:custGeom>
              <a:solidFill>
                <a:srgbClr val="E103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 flipH="1">
                <a:off x="6919730" y="3417381"/>
                <a:ext cx="1085690" cy="470739"/>
              </a:xfrm>
              <a:custGeom>
                <a:avLst/>
                <a:gdLst>
                  <a:gd name="T0" fmla="*/ 588 w 588"/>
                  <a:gd name="T1" fmla="*/ 81 h 254"/>
                  <a:gd name="T2" fmla="*/ 505 w 588"/>
                  <a:gd name="T3" fmla="*/ 31 h 254"/>
                  <a:gd name="T4" fmla="*/ 218 w 588"/>
                  <a:gd name="T5" fmla="*/ 67 h 254"/>
                  <a:gd name="T6" fmla="*/ 0 w 588"/>
                  <a:gd name="T7" fmla="*/ 254 h 254"/>
                  <a:gd name="T8" fmla="*/ 487 w 588"/>
                  <a:gd name="T9" fmla="*/ 254 h 254"/>
                  <a:gd name="T10" fmla="*/ 575 w 588"/>
                  <a:gd name="T11" fmla="*/ 107 h 254"/>
                  <a:gd name="T12" fmla="*/ 588 w 588"/>
                  <a:gd name="T13" fmla="*/ 8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8" h="254">
                    <a:moveTo>
                      <a:pt x="588" y="81"/>
                    </a:moveTo>
                    <a:cubicBezTo>
                      <a:pt x="572" y="61"/>
                      <a:pt x="543" y="43"/>
                      <a:pt x="505" y="31"/>
                    </a:cubicBezTo>
                    <a:cubicBezTo>
                      <a:pt x="406" y="0"/>
                      <a:pt x="278" y="17"/>
                      <a:pt x="218" y="67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487" y="254"/>
                      <a:pt x="487" y="254"/>
                      <a:pt x="487" y="254"/>
                    </a:cubicBezTo>
                    <a:cubicBezTo>
                      <a:pt x="575" y="107"/>
                      <a:pt x="575" y="107"/>
                      <a:pt x="575" y="107"/>
                    </a:cubicBezTo>
                    <a:cubicBezTo>
                      <a:pt x="580" y="98"/>
                      <a:pt x="585" y="90"/>
                      <a:pt x="588" y="8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958328" y="3706830"/>
              <a:ext cx="1903134" cy="425416"/>
              <a:chOff x="8744013" y="3706830"/>
              <a:chExt cx="1903134" cy="425416"/>
            </a:xfrm>
          </p:grpSpPr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 flipH="1">
                <a:off x="9694336" y="3886061"/>
                <a:ext cx="952811" cy="66954"/>
              </a:xfrm>
              <a:custGeom>
                <a:avLst/>
                <a:gdLst>
                  <a:gd name="T0" fmla="*/ 104 w 516"/>
                  <a:gd name="T1" fmla="*/ 0 h 36"/>
                  <a:gd name="T2" fmla="*/ 0 w 516"/>
                  <a:gd name="T3" fmla="*/ 18 h 36"/>
                  <a:gd name="T4" fmla="*/ 104 w 516"/>
                  <a:gd name="T5" fmla="*/ 36 h 36"/>
                  <a:gd name="T6" fmla="*/ 516 w 516"/>
                  <a:gd name="T7" fmla="*/ 36 h 36"/>
                  <a:gd name="T8" fmla="*/ 516 w 516"/>
                  <a:gd name="T9" fmla="*/ 0 h 36"/>
                  <a:gd name="T10" fmla="*/ 104 w 516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6" h="36">
                    <a:moveTo>
                      <a:pt x="104" y="0"/>
                    </a:moveTo>
                    <a:cubicBezTo>
                      <a:pt x="104" y="0"/>
                      <a:pt x="0" y="12"/>
                      <a:pt x="0" y="18"/>
                    </a:cubicBezTo>
                    <a:cubicBezTo>
                      <a:pt x="0" y="24"/>
                      <a:pt x="104" y="36"/>
                      <a:pt x="104" y="36"/>
                    </a:cubicBezTo>
                    <a:cubicBezTo>
                      <a:pt x="516" y="36"/>
                      <a:pt x="516" y="36"/>
                      <a:pt x="516" y="36"/>
                    </a:cubicBezTo>
                    <a:cubicBezTo>
                      <a:pt x="516" y="0"/>
                      <a:pt x="516" y="0"/>
                      <a:pt x="516" y="0"/>
                    </a:cubicBezTo>
                    <a:lnTo>
                      <a:pt x="10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 flipH="1">
                <a:off x="9590727" y="3723311"/>
                <a:ext cx="413056" cy="392454"/>
              </a:xfrm>
              <a:custGeom>
                <a:avLst/>
                <a:gdLst>
                  <a:gd name="T0" fmla="*/ 181 w 401"/>
                  <a:gd name="T1" fmla="*/ 0 h 381"/>
                  <a:gd name="T2" fmla="*/ 0 w 401"/>
                  <a:gd name="T3" fmla="*/ 138 h 381"/>
                  <a:gd name="T4" fmla="*/ 0 w 401"/>
                  <a:gd name="T5" fmla="*/ 243 h 381"/>
                  <a:gd name="T6" fmla="*/ 181 w 401"/>
                  <a:gd name="T7" fmla="*/ 381 h 381"/>
                  <a:gd name="T8" fmla="*/ 401 w 401"/>
                  <a:gd name="T9" fmla="*/ 381 h 381"/>
                  <a:gd name="T10" fmla="*/ 401 w 401"/>
                  <a:gd name="T11" fmla="*/ 0 h 381"/>
                  <a:gd name="T12" fmla="*/ 181 w 401"/>
                  <a:gd name="T1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1" h="381">
                    <a:moveTo>
                      <a:pt x="181" y="0"/>
                    </a:moveTo>
                    <a:lnTo>
                      <a:pt x="0" y="138"/>
                    </a:lnTo>
                    <a:lnTo>
                      <a:pt x="0" y="243"/>
                    </a:lnTo>
                    <a:lnTo>
                      <a:pt x="181" y="381"/>
                    </a:lnTo>
                    <a:lnTo>
                      <a:pt x="401" y="381"/>
                    </a:lnTo>
                    <a:lnTo>
                      <a:pt x="401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EFB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 flipH="1">
                <a:off x="8744013" y="3723311"/>
                <a:ext cx="414087" cy="392454"/>
              </a:xfrm>
              <a:custGeom>
                <a:avLst/>
                <a:gdLst>
                  <a:gd name="T0" fmla="*/ 221 w 402"/>
                  <a:gd name="T1" fmla="*/ 0 h 381"/>
                  <a:gd name="T2" fmla="*/ 402 w 402"/>
                  <a:gd name="T3" fmla="*/ 72 h 381"/>
                  <a:gd name="T4" fmla="*/ 402 w 402"/>
                  <a:gd name="T5" fmla="*/ 307 h 381"/>
                  <a:gd name="T6" fmla="*/ 221 w 402"/>
                  <a:gd name="T7" fmla="*/ 381 h 381"/>
                  <a:gd name="T8" fmla="*/ 0 w 402"/>
                  <a:gd name="T9" fmla="*/ 381 h 381"/>
                  <a:gd name="T10" fmla="*/ 0 w 402"/>
                  <a:gd name="T11" fmla="*/ 0 h 381"/>
                  <a:gd name="T12" fmla="*/ 221 w 402"/>
                  <a:gd name="T1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381">
                    <a:moveTo>
                      <a:pt x="221" y="0"/>
                    </a:moveTo>
                    <a:lnTo>
                      <a:pt x="402" y="72"/>
                    </a:lnTo>
                    <a:lnTo>
                      <a:pt x="402" y="307"/>
                    </a:lnTo>
                    <a:lnTo>
                      <a:pt x="221" y="381"/>
                    </a:lnTo>
                    <a:lnTo>
                      <a:pt x="0" y="381"/>
                    </a:lnTo>
                    <a:lnTo>
                      <a:pt x="0" y="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EFB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7"/>
              <p:cNvSpPr>
                <a:spLocks noChangeArrowheads="1"/>
              </p:cNvSpPr>
              <p:nvPr/>
            </p:nvSpPr>
            <p:spPr bwMode="auto">
              <a:xfrm flipH="1">
                <a:off x="9006679" y="3706830"/>
                <a:ext cx="771520" cy="425416"/>
              </a:xfrm>
              <a:prstGeom prst="rect">
                <a:avLst/>
              </a:prstGeom>
              <a:solidFill>
                <a:srgbClr val="FA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31"/>
              <p:cNvSpPr>
                <a:spLocks noChangeArrowheads="1"/>
              </p:cNvSpPr>
              <p:nvPr/>
            </p:nvSpPr>
            <p:spPr bwMode="auto">
              <a:xfrm flipH="1">
                <a:off x="9688583" y="3706830"/>
                <a:ext cx="32962" cy="425416"/>
              </a:xfrm>
              <a:prstGeom prst="rect">
                <a:avLst/>
              </a:prstGeom>
              <a:solidFill>
                <a:srgbClr val="EFB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32"/>
              <p:cNvSpPr>
                <a:spLocks noChangeArrowheads="1"/>
              </p:cNvSpPr>
              <p:nvPr/>
            </p:nvSpPr>
            <p:spPr bwMode="auto">
              <a:xfrm flipH="1">
                <a:off x="9544374" y="3706830"/>
                <a:ext cx="65924" cy="425416"/>
              </a:xfrm>
              <a:prstGeom prst="rect">
                <a:avLst/>
              </a:prstGeom>
              <a:solidFill>
                <a:srgbClr val="EFB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33"/>
              <p:cNvSpPr>
                <a:spLocks noChangeArrowheads="1"/>
              </p:cNvSpPr>
              <p:nvPr/>
            </p:nvSpPr>
            <p:spPr bwMode="auto">
              <a:xfrm flipH="1">
                <a:off x="9111746" y="3706830"/>
                <a:ext cx="66955" cy="425416"/>
              </a:xfrm>
              <a:prstGeom prst="rect">
                <a:avLst/>
              </a:prstGeom>
              <a:solidFill>
                <a:srgbClr val="EFB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234D5757-7036-9A46-9B1A-905AF074F176}"/>
              </a:ext>
            </a:extLst>
          </p:cNvPr>
          <p:cNvSpPr txBox="1">
            <a:spLocks/>
          </p:cNvSpPr>
          <p:nvPr/>
        </p:nvSpPr>
        <p:spPr>
          <a:xfrm>
            <a:off x="546740" y="951100"/>
            <a:ext cx="9202377" cy="983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- 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We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need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to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have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data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historically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in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the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system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.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- 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We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need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to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know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results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for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training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dataset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.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- 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We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can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predict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cheque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results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if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data has not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target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, but can not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validate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tr-T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or</a:t>
            </a:r>
            <a:r>
              <a: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rPr>
              <a:t> test it.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628128" y="3029068"/>
            <a:ext cx="2843436" cy="27800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val 11"/>
          <p:cNvSpPr/>
          <p:nvPr/>
        </p:nvSpPr>
        <p:spPr>
          <a:xfrm>
            <a:off x="9078857" y="3489064"/>
            <a:ext cx="1945812" cy="19299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val 12"/>
          <p:cNvSpPr/>
          <p:nvPr/>
        </p:nvSpPr>
        <p:spPr>
          <a:xfrm>
            <a:off x="9502607" y="3896656"/>
            <a:ext cx="1094477" cy="11060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9" name="Text Placeholder 32">
            <a:extLst>
              <a:ext uri="{FF2B5EF4-FFF2-40B4-BE49-F238E27FC236}">
                <a16:creationId xmlns:a16="http://schemas.microsoft.com/office/drawing/2014/main" id="{234D5757-7036-9A46-9B1A-905AF074F176}"/>
              </a:ext>
            </a:extLst>
          </p:cNvPr>
          <p:cNvSpPr txBox="1">
            <a:spLocks/>
          </p:cNvSpPr>
          <p:nvPr/>
        </p:nvSpPr>
        <p:spPr>
          <a:xfrm>
            <a:off x="9749117" y="4311146"/>
            <a:ext cx="778848" cy="364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 err="1">
                <a:solidFill>
                  <a:schemeClr val="bg1"/>
                </a:solidFill>
                <a:latin typeface="+mj-lt"/>
              </a:rPr>
              <a:t>Target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234D5757-7036-9A46-9B1A-905AF074F176}"/>
              </a:ext>
            </a:extLst>
          </p:cNvPr>
          <p:cNvSpPr txBox="1">
            <a:spLocks/>
          </p:cNvSpPr>
          <p:nvPr/>
        </p:nvSpPr>
        <p:spPr>
          <a:xfrm>
            <a:off x="5079998" y="2602924"/>
            <a:ext cx="4810957" cy="11414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tr-TR" sz="14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d-ID" b="1" dirty="0" err="1">
                <a:solidFill>
                  <a:srgbClr val="00B050"/>
                </a:solidFill>
              </a:rPr>
              <a:t>Train</a:t>
            </a:r>
            <a:r>
              <a:rPr lang="id-ID" b="1" dirty="0">
                <a:solidFill>
                  <a:srgbClr val="00B050"/>
                </a:solidFill>
              </a:rPr>
              <a:t>, </a:t>
            </a:r>
            <a:r>
              <a:rPr lang="id-ID" b="1" dirty="0" err="1">
                <a:solidFill>
                  <a:srgbClr val="00B050"/>
                </a:solidFill>
              </a:rPr>
              <a:t>Validation</a:t>
            </a:r>
            <a:r>
              <a:rPr lang="id-ID" b="1" dirty="0">
                <a:solidFill>
                  <a:srgbClr val="00B050"/>
                </a:solidFill>
              </a:rPr>
              <a:t>, </a:t>
            </a:r>
            <a:r>
              <a:rPr lang="id-ID" b="1" dirty="0" err="1">
                <a:solidFill>
                  <a:srgbClr val="00B050"/>
                </a:solidFill>
              </a:rPr>
              <a:t>Test</a:t>
            </a:r>
            <a:r>
              <a:rPr lang="id-ID" b="1" dirty="0">
                <a:solidFill>
                  <a:srgbClr val="00B050"/>
                </a:solidFill>
              </a:rPr>
              <a:t> </a:t>
            </a:r>
            <a:r>
              <a:rPr lang="id-ID" b="1" dirty="0" err="1">
                <a:solidFill>
                  <a:srgbClr val="00B050"/>
                </a:solidFill>
              </a:rPr>
              <a:t>Split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3746C-ECDE-8645-92C3-B1461E5709CE}"/>
              </a:ext>
            </a:extLst>
          </p:cNvPr>
          <p:cNvSpPr/>
          <p:nvPr/>
        </p:nvSpPr>
        <p:spPr>
          <a:xfrm>
            <a:off x="812800" y="3808810"/>
            <a:ext cx="5725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>
                <a:latin typeface="+mj-lt"/>
              </a:rPr>
              <a:t>Training </a:t>
            </a:r>
            <a:r>
              <a:rPr lang="tr-TR" b="1" i="1" dirty="0" err="1">
                <a:latin typeface="+mj-lt"/>
              </a:rPr>
              <a:t>Dataset</a:t>
            </a:r>
            <a:r>
              <a:rPr lang="tr-TR" i="1" dirty="0">
                <a:latin typeface="+mj-lt"/>
              </a:rPr>
              <a:t>: </a:t>
            </a:r>
            <a:r>
              <a:rPr lang="tr-TR" i="1" dirty="0" err="1">
                <a:latin typeface="+mj-lt"/>
              </a:rPr>
              <a:t>The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sample</a:t>
            </a:r>
            <a:r>
              <a:rPr lang="tr-TR" i="1" dirty="0">
                <a:latin typeface="+mj-lt"/>
              </a:rPr>
              <a:t> of data </a:t>
            </a:r>
            <a:r>
              <a:rPr lang="tr-TR" i="1" dirty="0" err="1">
                <a:latin typeface="+mj-lt"/>
              </a:rPr>
              <a:t>used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to</a:t>
            </a:r>
            <a:r>
              <a:rPr lang="tr-TR" i="1" dirty="0">
                <a:latin typeface="+mj-lt"/>
              </a:rPr>
              <a:t> fit </a:t>
            </a:r>
            <a:r>
              <a:rPr lang="tr-TR" i="1" dirty="0" err="1">
                <a:latin typeface="+mj-lt"/>
              </a:rPr>
              <a:t>the</a:t>
            </a:r>
            <a:r>
              <a:rPr lang="tr-TR" i="1" dirty="0">
                <a:latin typeface="+mj-lt"/>
              </a:rPr>
              <a:t> model.</a:t>
            </a:r>
            <a:endParaRPr lang="tr-TR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D88DFA-7D53-5347-84AE-798AE6343EA8}"/>
              </a:ext>
            </a:extLst>
          </p:cNvPr>
          <p:cNvSpPr/>
          <p:nvPr/>
        </p:nvSpPr>
        <p:spPr>
          <a:xfrm>
            <a:off x="812799" y="42616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i="1" dirty="0" err="1">
                <a:latin typeface="+mj-lt"/>
              </a:rPr>
              <a:t>Validation</a:t>
            </a:r>
            <a:r>
              <a:rPr lang="tr-TR" b="1" i="1" dirty="0">
                <a:latin typeface="+mj-lt"/>
              </a:rPr>
              <a:t> </a:t>
            </a:r>
            <a:r>
              <a:rPr lang="tr-TR" b="1" i="1" dirty="0" err="1">
                <a:latin typeface="+mj-lt"/>
              </a:rPr>
              <a:t>Dataset</a:t>
            </a:r>
            <a:r>
              <a:rPr lang="tr-TR" i="1" dirty="0">
                <a:latin typeface="+mj-lt"/>
              </a:rPr>
              <a:t>: </a:t>
            </a:r>
            <a:r>
              <a:rPr lang="tr-TR" i="1" dirty="0" err="1">
                <a:latin typeface="+mj-lt"/>
              </a:rPr>
              <a:t>The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sample</a:t>
            </a:r>
            <a:r>
              <a:rPr lang="tr-TR" i="1" dirty="0">
                <a:latin typeface="+mj-lt"/>
              </a:rPr>
              <a:t> of data </a:t>
            </a:r>
            <a:r>
              <a:rPr lang="tr-TR" i="1" dirty="0" err="1">
                <a:latin typeface="+mj-lt"/>
              </a:rPr>
              <a:t>used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to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provide</a:t>
            </a:r>
            <a:r>
              <a:rPr lang="tr-TR" i="1" dirty="0">
                <a:latin typeface="+mj-lt"/>
              </a:rPr>
              <a:t> an </a:t>
            </a:r>
            <a:r>
              <a:rPr lang="tr-TR" i="1" dirty="0" err="1">
                <a:latin typeface="+mj-lt"/>
              </a:rPr>
              <a:t>unbiased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evaluation</a:t>
            </a:r>
            <a:r>
              <a:rPr lang="tr-TR" i="1" dirty="0">
                <a:latin typeface="+mj-lt"/>
              </a:rPr>
              <a:t> of a model fit on </a:t>
            </a:r>
            <a:r>
              <a:rPr lang="tr-TR" i="1" dirty="0" err="1">
                <a:latin typeface="+mj-lt"/>
              </a:rPr>
              <a:t>the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training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dataset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while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tuning</a:t>
            </a:r>
            <a:r>
              <a:rPr lang="tr-TR" i="1" dirty="0">
                <a:latin typeface="+mj-lt"/>
              </a:rPr>
              <a:t> model </a:t>
            </a:r>
            <a:r>
              <a:rPr lang="tr-TR" i="1" dirty="0" err="1">
                <a:latin typeface="+mj-lt"/>
              </a:rPr>
              <a:t>hyperparameters</a:t>
            </a:r>
            <a:r>
              <a:rPr lang="tr-TR" i="1" dirty="0">
                <a:latin typeface="+mj-lt"/>
              </a:rPr>
              <a:t>. </a:t>
            </a:r>
            <a:r>
              <a:rPr lang="tr-TR" i="1" dirty="0" err="1">
                <a:latin typeface="+mj-lt"/>
              </a:rPr>
              <a:t>The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evaluation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becomes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more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biased</a:t>
            </a:r>
            <a:r>
              <a:rPr lang="tr-TR" i="1" dirty="0">
                <a:latin typeface="+mj-lt"/>
              </a:rPr>
              <a:t> as </a:t>
            </a:r>
            <a:r>
              <a:rPr lang="tr-TR" i="1" dirty="0" err="1">
                <a:latin typeface="+mj-lt"/>
              </a:rPr>
              <a:t>skill</a:t>
            </a:r>
            <a:r>
              <a:rPr lang="tr-TR" i="1" dirty="0">
                <a:latin typeface="+mj-lt"/>
              </a:rPr>
              <a:t> on </a:t>
            </a:r>
            <a:r>
              <a:rPr lang="tr-TR" i="1" dirty="0" err="1">
                <a:latin typeface="+mj-lt"/>
              </a:rPr>
              <a:t>the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validation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dataset</a:t>
            </a:r>
            <a:r>
              <a:rPr lang="tr-TR" i="1" dirty="0">
                <a:latin typeface="+mj-lt"/>
              </a:rPr>
              <a:t> is </a:t>
            </a:r>
            <a:r>
              <a:rPr lang="tr-TR" i="1" dirty="0" err="1">
                <a:latin typeface="+mj-lt"/>
              </a:rPr>
              <a:t>incorporated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into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the</a:t>
            </a:r>
            <a:r>
              <a:rPr lang="tr-TR" i="1" dirty="0">
                <a:latin typeface="+mj-lt"/>
              </a:rPr>
              <a:t> model </a:t>
            </a:r>
            <a:r>
              <a:rPr lang="tr-TR" i="1" dirty="0" err="1">
                <a:latin typeface="+mj-lt"/>
              </a:rPr>
              <a:t>configuration</a:t>
            </a:r>
            <a:r>
              <a:rPr lang="tr-TR" i="1" dirty="0">
                <a:latin typeface="+mj-lt"/>
              </a:rPr>
              <a:t>.</a:t>
            </a:r>
            <a:endParaRPr lang="tr-TR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FB667-A1E0-A544-82C3-4536F5BE2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1" y="1472010"/>
            <a:ext cx="10020300" cy="2336800"/>
          </a:xfrm>
          <a:prstGeom prst="rect">
            <a:avLst/>
          </a:prstGeom>
        </p:spPr>
      </p:pic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8B687D06-CE7B-C245-B7FA-747DC14738A2}"/>
              </a:ext>
            </a:extLst>
          </p:cNvPr>
          <p:cNvSpPr txBox="1">
            <a:spLocks/>
          </p:cNvSpPr>
          <p:nvPr/>
        </p:nvSpPr>
        <p:spPr>
          <a:xfrm>
            <a:off x="3168221" y="1116147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600" b="1" dirty="0">
                <a:solidFill>
                  <a:srgbClr val="F23B48"/>
                </a:solidFill>
                <a:latin typeface="Lato "/>
              </a:rPr>
              <a:t>Train</a:t>
            </a:r>
            <a:endParaRPr lang="en-AU" sz="1300" b="1" dirty="0">
              <a:solidFill>
                <a:srgbClr val="F23B48"/>
              </a:solidFill>
              <a:latin typeface="Lato "/>
            </a:endParaRP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id="{74DBD0C1-A764-8C40-8B07-73E8C520808C}"/>
              </a:ext>
            </a:extLst>
          </p:cNvPr>
          <p:cNvSpPr txBox="1">
            <a:spLocks/>
          </p:cNvSpPr>
          <p:nvPr/>
        </p:nvSpPr>
        <p:spPr>
          <a:xfrm>
            <a:off x="6908800" y="1116146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600" b="1" dirty="0">
                <a:solidFill>
                  <a:srgbClr val="B2D235"/>
                </a:solidFill>
                <a:latin typeface="Lato "/>
              </a:rPr>
              <a:t>Validation</a:t>
            </a: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216AE8FD-3B7E-2842-A9F1-56620E045357}"/>
              </a:ext>
            </a:extLst>
          </p:cNvPr>
          <p:cNvSpPr txBox="1">
            <a:spLocks/>
          </p:cNvSpPr>
          <p:nvPr/>
        </p:nvSpPr>
        <p:spPr>
          <a:xfrm>
            <a:off x="8935809" y="1116145"/>
            <a:ext cx="1385157" cy="26786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indent="0" algn="ctr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b="1">
                <a:solidFill>
                  <a:srgbClr val="00BBD6"/>
                </a:solidFill>
                <a:latin typeface="Lato 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AU" sz="1600" dirty="0"/>
              <a:t>Test</a:t>
            </a:r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2EB5DF-22EA-9F4A-A7D4-314822FD12C0}"/>
              </a:ext>
            </a:extLst>
          </p:cNvPr>
          <p:cNvSpPr/>
          <p:nvPr/>
        </p:nvSpPr>
        <p:spPr>
          <a:xfrm>
            <a:off x="812799" y="58224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i="1" dirty="0">
                <a:latin typeface="+mj-lt"/>
              </a:rPr>
              <a:t>Test </a:t>
            </a:r>
            <a:r>
              <a:rPr lang="tr-TR" b="1" i="1" dirty="0" err="1">
                <a:latin typeface="+mj-lt"/>
              </a:rPr>
              <a:t>Dataset</a:t>
            </a:r>
            <a:r>
              <a:rPr lang="tr-TR" i="1" dirty="0">
                <a:latin typeface="+mj-lt"/>
              </a:rPr>
              <a:t>: </a:t>
            </a:r>
            <a:r>
              <a:rPr lang="tr-TR" i="1" dirty="0" err="1">
                <a:latin typeface="+mj-lt"/>
              </a:rPr>
              <a:t>The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sample</a:t>
            </a:r>
            <a:r>
              <a:rPr lang="tr-TR" i="1" dirty="0">
                <a:latin typeface="+mj-lt"/>
              </a:rPr>
              <a:t> of data </a:t>
            </a:r>
            <a:r>
              <a:rPr lang="tr-TR" i="1" dirty="0" err="1">
                <a:latin typeface="+mj-lt"/>
              </a:rPr>
              <a:t>used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to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provide</a:t>
            </a:r>
            <a:r>
              <a:rPr lang="tr-TR" i="1" dirty="0">
                <a:latin typeface="+mj-lt"/>
              </a:rPr>
              <a:t> an </a:t>
            </a:r>
            <a:r>
              <a:rPr lang="tr-TR" i="1" dirty="0" err="1">
                <a:latin typeface="+mj-lt"/>
              </a:rPr>
              <a:t>unbiased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evaluation</a:t>
            </a:r>
            <a:r>
              <a:rPr lang="tr-TR" i="1" dirty="0">
                <a:latin typeface="+mj-lt"/>
              </a:rPr>
              <a:t> of a final model fit on </a:t>
            </a:r>
            <a:r>
              <a:rPr lang="tr-TR" i="1" dirty="0" err="1">
                <a:latin typeface="+mj-lt"/>
              </a:rPr>
              <a:t>the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training</a:t>
            </a:r>
            <a:r>
              <a:rPr lang="tr-TR" i="1" dirty="0">
                <a:latin typeface="+mj-lt"/>
              </a:rPr>
              <a:t> </a:t>
            </a:r>
            <a:r>
              <a:rPr lang="tr-TR" i="1" dirty="0" err="1">
                <a:latin typeface="+mj-lt"/>
              </a:rPr>
              <a:t>dataset</a:t>
            </a:r>
            <a:r>
              <a:rPr lang="tr-TR" i="1" dirty="0">
                <a:latin typeface="+mj-lt"/>
              </a:rPr>
              <a:t>.</a:t>
            </a:r>
            <a:endParaRPr lang="tr-T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Model Validation – Confusion Matrix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5BB3D-07E5-1B49-B6D8-13B369A80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8" y="969705"/>
            <a:ext cx="5208103" cy="2611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FEC27-F1F3-9D46-B4DE-630D85BBB9AE}"/>
              </a:ext>
            </a:extLst>
          </p:cNvPr>
          <p:cNvSpPr/>
          <p:nvPr/>
        </p:nvSpPr>
        <p:spPr>
          <a:xfrm>
            <a:off x="6120514" y="1197349"/>
            <a:ext cx="51181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i="1" dirty="0" err="1">
                <a:solidFill>
                  <a:srgbClr val="444444"/>
                </a:solidFill>
                <a:latin typeface="+mj-lt"/>
              </a:rPr>
              <a:t>Accuracy</a:t>
            </a:r>
            <a:r>
              <a:rPr lang="tr-TR" sz="1600" b="1" i="1" dirty="0">
                <a:solidFill>
                  <a:srgbClr val="444444"/>
                </a:solidFill>
                <a:latin typeface="+mj-lt"/>
              </a:rPr>
              <a:t>: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Overall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, how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often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is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classifier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correct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600" i="1" dirty="0">
                <a:solidFill>
                  <a:srgbClr val="444444"/>
                </a:solidFill>
                <a:latin typeface="+mj-lt"/>
              </a:rPr>
              <a:t>(TP+TN)/total = (100+50)/165 = 0.91</a:t>
            </a:r>
          </a:p>
          <a:p>
            <a:r>
              <a:rPr lang="tr-TR" sz="1600" b="1" i="1" dirty="0">
                <a:solidFill>
                  <a:srgbClr val="444444"/>
                </a:solidFill>
                <a:latin typeface="+mj-lt"/>
              </a:rPr>
              <a:t>True </a:t>
            </a:r>
            <a:r>
              <a:rPr lang="tr-TR" sz="1600" b="1" i="1" dirty="0" err="1">
                <a:solidFill>
                  <a:srgbClr val="444444"/>
                </a:solidFill>
                <a:latin typeface="+mj-lt"/>
              </a:rPr>
              <a:t>Positive</a:t>
            </a:r>
            <a:r>
              <a:rPr lang="tr-TR" sz="1600" b="1" i="1" dirty="0">
                <a:solidFill>
                  <a:srgbClr val="444444"/>
                </a:solidFill>
                <a:latin typeface="+mj-lt"/>
              </a:rPr>
              <a:t> Rate: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When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it's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actually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yes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, how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often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does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it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predict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yes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600" i="1" dirty="0">
                <a:solidFill>
                  <a:srgbClr val="444444"/>
                </a:solidFill>
                <a:latin typeface="+mj-lt"/>
              </a:rPr>
              <a:t>TP/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actual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yes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= 100/105 = 0.95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also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known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as "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Sensitivity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"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or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"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Recall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"</a:t>
            </a:r>
          </a:p>
          <a:p>
            <a:r>
              <a:rPr lang="tr-TR" sz="1600" b="1" i="1" dirty="0" err="1">
                <a:solidFill>
                  <a:srgbClr val="444444"/>
                </a:solidFill>
                <a:latin typeface="+mj-lt"/>
              </a:rPr>
              <a:t>False</a:t>
            </a:r>
            <a:r>
              <a:rPr lang="tr-TR" sz="1600" b="1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b="1" i="1" dirty="0" err="1">
                <a:solidFill>
                  <a:srgbClr val="444444"/>
                </a:solidFill>
                <a:latin typeface="+mj-lt"/>
              </a:rPr>
              <a:t>Positive</a:t>
            </a:r>
            <a:r>
              <a:rPr lang="tr-TR" sz="1600" b="1" i="1" dirty="0">
                <a:solidFill>
                  <a:srgbClr val="444444"/>
                </a:solidFill>
                <a:latin typeface="+mj-lt"/>
              </a:rPr>
              <a:t> Rate: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When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it's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actually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no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, how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often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does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it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predict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yes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600" i="1" dirty="0">
                <a:solidFill>
                  <a:srgbClr val="444444"/>
                </a:solidFill>
                <a:latin typeface="+mj-lt"/>
              </a:rPr>
              <a:t>FP/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actual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no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= 10/60 = 0.17</a:t>
            </a:r>
          </a:p>
          <a:p>
            <a:r>
              <a:rPr lang="tr-TR" sz="1600" b="1" i="1" dirty="0">
                <a:solidFill>
                  <a:srgbClr val="444444"/>
                </a:solidFill>
                <a:latin typeface="+mj-lt"/>
              </a:rPr>
              <a:t>Precision: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When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it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predicts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yes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, how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often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is it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correct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600" i="1" dirty="0">
                <a:solidFill>
                  <a:srgbClr val="444444"/>
                </a:solidFill>
                <a:latin typeface="+mj-lt"/>
              </a:rPr>
              <a:t>TP/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predicted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yes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= 100/110 = 0.91</a:t>
            </a:r>
          </a:p>
          <a:p>
            <a:r>
              <a:rPr lang="tr-TR" sz="1600" b="1" i="1" dirty="0">
                <a:solidFill>
                  <a:srgbClr val="444444"/>
                </a:solidFill>
                <a:latin typeface="+mj-lt"/>
              </a:rPr>
              <a:t>F </a:t>
            </a:r>
            <a:r>
              <a:rPr lang="tr-TR" sz="1600" b="1" i="1" dirty="0" err="1">
                <a:solidFill>
                  <a:srgbClr val="444444"/>
                </a:solidFill>
                <a:latin typeface="+mj-lt"/>
              </a:rPr>
              <a:t>Score</a:t>
            </a:r>
            <a:r>
              <a:rPr lang="tr-TR" sz="1600" b="1" i="1" dirty="0">
                <a:solidFill>
                  <a:srgbClr val="444444"/>
                </a:solidFill>
                <a:latin typeface="+mj-lt"/>
              </a:rPr>
              <a:t>: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This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is a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weighted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average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of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true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positive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rate (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recall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)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and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precision</a:t>
            </a:r>
            <a:endParaRPr lang="tr-TR" sz="1600" i="1" dirty="0">
              <a:solidFill>
                <a:srgbClr val="444444"/>
              </a:solidFill>
              <a:latin typeface="+mj-lt"/>
            </a:endParaRPr>
          </a:p>
          <a:p>
            <a:r>
              <a:rPr lang="tr-TR" sz="1600" b="1" i="1" dirty="0">
                <a:solidFill>
                  <a:srgbClr val="444444"/>
                </a:solidFill>
                <a:latin typeface="+mj-lt"/>
              </a:rPr>
              <a:t>ROC </a:t>
            </a:r>
            <a:r>
              <a:rPr lang="tr-TR" sz="1600" b="1" i="1" dirty="0" err="1">
                <a:solidFill>
                  <a:srgbClr val="444444"/>
                </a:solidFill>
                <a:latin typeface="+mj-lt"/>
              </a:rPr>
              <a:t>Curve</a:t>
            </a:r>
            <a:r>
              <a:rPr lang="tr-TR" sz="1600" b="1" i="1" dirty="0">
                <a:solidFill>
                  <a:srgbClr val="444444"/>
                </a:solidFill>
                <a:latin typeface="+mj-lt"/>
              </a:rPr>
              <a:t>: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This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is a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commonly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used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graph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that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summarizes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performance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of a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classifier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over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all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possible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thresholds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.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It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is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generated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by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plotting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True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Positive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Rate (y-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axis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)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against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False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Positive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Rate (x-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axis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) as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you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vary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the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threshold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for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assigning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observations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to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a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given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 </a:t>
            </a:r>
            <a:r>
              <a:rPr lang="tr-TR" sz="1600" i="1" dirty="0" err="1">
                <a:solidFill>
                  <a:srgbClr val="444444"/>
                </a:solidFill>
                <a:latin typeface="+mj-lt"/>
              </a:rPr>
              <a:t>class</a:t>
            </a:r>
            <a:r>
              <a:rPr lang="tr-TR" sz="1600" i="1" dirty="0">
                <a:solidFill>
                  <a:srgbClr val="444444"/>
                </a:solidFill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966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7362</TotalTime>
  <Words>631</Words>
  <Application>Microsoft Macintosh PowerPoint</Application>
  <PresentationFormat>Widescreen</PresentationFormat>
  <Paragraphs>137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FontAwesome</vt:lpstr>
      <vt:lpstr>Lato</vt:lpstr>
      <vt:lpstr>Lato </vt:lpstr>
      <vt:lpstr>Lato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</dc:creator>
  <cp:lastModifiedBy>yetkin eser</cp:lastModifiedBy>
  <cp:revision>1452</cp:revision>
  <dcterms:created xsi:type="dcterms:W3CDTF">2014-10-04T04:19:21Z</dcterms:created>
  <dcterms:modified xsi:type="dcterms:W3CDTF">2019-03-28T20:35:52Z</dcterms:modified>
</cp:coreProperties>
</file>